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4" r:id="rId6"/>
    <p:sldId id="261" r:id="rId7"/>
    <p:sldId id="262" r:id="rId8"/>
    <p:sldId id="263" r:id="rId9"/>
    <p:sldId id="265" r:id="rId10"/>
    <p:sldId id="266" r:id="rId11"/>
    <p:sldId id="267" r:id="rId12"/>
    <p:sldId id="271" r:id="rId13"/>
    <p:sldId id="268" r:id="rId14"/>
    <p:sldId id="260" r:id="rId15"/>
    <p:sldId id="269" r:id="rId16"/>
    <p:sldId id="272" r:id="rId17"/>
    <p:sldId id="276" r:id="rId18"/>
    <p:sldId id="275" r:id="rId19"/>
    <p:sldId id="274" r:id="rId20"/>
    <p:sldId id="278" r:id="rId21"/>
    <p:sldId id="277" r:id="rId22"/>
    <p:sldId id="428" r:id="rId23"/>
    <p:sldId id="423" r:id="rId24"/>
    <p:sldId id="426" r:id="rId25"/>
    <p:sldId id="425" r:id="rId26"/>
    <p:sldId id="280" r:id="rId27"/>
    <p:sldId id="281" r:id="rId28"/>
    <p:sldId id="282" r:id="rId29"/>
    <p:sldId id="284" r:id="rId30"/>
    <p:sldId id="285" r:id="rId31"/>
    <p:sldId id="286" r:id="rId32"/>
    <p:sldId id="287" r:id="rId33"/>
    <p:sldId id="288" r:id="rId34"/>
    <p:sldId id="289" r:id="rId35"/>
    <p:sldId id="293" r:id="rId36"/>
    <p:sldId id="291" r:id="rId37"/>
    <p:sldId id="292" r:id="rId38"/>
    <p:sldId id="317" r:id="rId39"/>
    <p:sldId id="290" r:id="rId40"/>
    <p:sldId id="294" r:id="rId41"/>
    <p:sldId id="424" r:id="rId42"/>
    <p:sldId id="455" r:id="rId43"/>
    <p:sldId id="295" r:id="rId44"/>
    <p:sldId id="297" r:id="rId45"/>
    <p:sldId id="298" r:id="rId46"/>
    <p:sldId id="299" r:id="rId47"/>
    <p:sldId id="301" r:id="rId48"/>
    <p:sldId id="304" r:id="rId49"/>
    <p:sldId id="305" r:id="rId50"/>
    <p:sldId id="306" r:id="rId51"/>
    <p:sldId id="313" r:id="rId52"/>
    <p:sldId id="314" r:id="rId53"/>
    <p:sldId id="312" r:id="rId54"/>
    <p:sldId id="315" r:id="rId55"/>
    <p:sldId id="316" r:id="rId56"/>
    <p:sldId id="308" r:id="rId57"/>
    <p:sldId id="307" r:id="rId58"/>
    <p:sldId id="309" r:id="rId59"/>
    <p:sldId id="318" r:id="rId60"/>
    <p:sldId id="319" r:id="rId61"/>
    <p:sldId id="320" r:id="rId62"/>
    <p:sldId id="321" r:id="rId63"/>
    <p:sldId id="322" r:id="rId64"/>
    <p:sldId id="310" r:id="rId65"/>
    <p:sldId id="311" r:id="rId66"/>
    <p:sldId id="323" r:id="rId67"/>
    <p:sldId id="324" r:id="rId68"/>
    <p:sldId id="357" r:id="rId69"/>
    <p:sldId id="358" r:id="rId70"/>
    <p:sldId id="359" r:id="rId71"/>
    <p:sldId id="360" r:id="rId72"/>
    <p:sldId id="361" r:id="rId73"/>
    <p:sldId id="362" r:id="rId74"/>
    <p:sldId id="363" r:id="rId75"/>
    <p:sldId id="364" r:id="rId76"/>
    <p:sldId id="366" r:id="rId77"/>
    <p:sldId id="365" r:id="rId78"/>
    <p:sldId id="367" r:id="rId79"/>
    <p:sldId id="368" r:id="rId80"/>
    <p:sldId id="369" r:id="rId81"/>
    <p:sldId id="372" r:id="rId82"/>
    <p:sldId id="373" r:id="rId83"/>
    <p:sldId id="374" r:id="rId84"/>
    <p:sldId id="375" r:id="rId85"/>
    <p:sldId id="376" r:id="rId86"/>
    <p:sldId id="377" r:id="rId87"/>
    <p:sldId id="378" r:id="rId88"/>
    <p:sldId id="379" r:id="rId89"/>
    <p:sldId id="380" r:id="rId90"/>
    <p:sldId id="381" r:id="rId91"/>
    <p:sldId id="382" r:id="rId92"/>
    <p:sldId id="383" r:id="rId93"/>
    <p:sldId id="385" r:id="rId94"/>
    <p:sldId id="386" r:id="rId95"/>
    <p:sldId id="332" r:id="rId96"/>
    <p:sldId id="387" r:id="rId97"/>
    <p:sldId id="334" r:id="rId98"/>
    <p:sldId id="388" r:id="rId99"/>
    <p:sldId id="389" r:id="rId100"/>
    <p:sldId id="390" r:id="rId101"/>
    <p:sldId id="391" r:id="rId102"/>
    <p:sldId id="392" r:id="rId103"/>
    <p:sldId id="393" r:id="rId104"/>
    <p:sldId id="394" r:id="rId105"/>
    <p:sldId id="396" r:id="rId106"/>
    <p:sldId id="397" r:id="rId107"/>
    <p:sldId id="398" r:id="rId108"/>
    <p:sldId id="399" r:id="rId109"/>
    <p:sldId id="401" r:id="rId110"/>
    <p:sldId id="402" r:id="rId111"/>
    <p:sldId id="403" r:id="rId112"/>
    <p:sldId id="404" r:id="rId113"/>
    <p:sldId id="405" r:id="rId114"/>
    <p:sldId id="406" r:id="rId115"/>
    <p:sldId id="407" r:id="rId116"/>
    <p:sldId id="408" r:id="rId117"/>
    <p:sldId id="409" r:id="rId118"/>
    <p:sldId id="410" r:id="rId119"/>
    <p:sldId id="411" r:id="rId120"/>
    <p:sldId id="412" r:id="rId121"/>
    <p:sldId id="413" r:id="rId122"/>
    <p:sldId id="415" r:id="rId123"/>
    <p:sldId id="416" r:id="rId124"/>
    <p:sldId id="333" r:id="rId125"/>
    <p:sldId id="431" r:id="rId126"/>
    <p:sldId id="432" r:id="rId127"/>
    <p:sldId id="433" r:id="rId128"/>
    <p:sldId id="434" r:id="rId129"/>
    <p:sldId id="429" r:id="rId130"/>
    <p:sldId id="418" r:id="rId131"/>
    <p:sldId id="436" r:id="rId132"/>
    <p:sldId id="438" r:id="rId133"/>
    <p:sldId id="439" r:id="rId134"/>
    <p:sldId id="440" r:id="rId135"/>
    <p:sldId id="441" r:id="rId136"/>
    <p:sldId id="442" r:id="rId137"/>
    <p:sldId id="443" r:id="rId138"/>
    <p:sldId id="446" r:id="rId139"/>
    <p:sldId id="447" r:id="rId140"/>
    <p:sldId id="448" r:id="rId141"/>
    <p:sldId id="449" r:id="rId142"/>
    <p:sldId id="450" r:id="rId143"/>
    <p:sldId id="451" r:id="rId144"/>
    <p:sldId id="452" r:id="rId145"/>
    <p:sldId id="453" r:id="rId146"/>
    <p:sldId id="454" r:id="rId147"/>
    <p:sldId id="435" r:id="rId148"/>
    <p:sldId id="437" r:id="rId1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9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713" autoAdjust="0"/>
    <p:restoredTop sz="94660"/>
  </p:normalViewPr>
  <p:slideViewPr>
    <p:cSldViewPr snapToGrid="0">
      <p:cViewPr varScale="1">
        <p:scale>
          <a:sx n="89" d="100"/>
          <a:sy n="89" d="100"/>
        </p:scale>
        <p:origin x="5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4/29/2018</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dirty="0"/>
              <a:t>4/29/2018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4/29/2018</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4/29/2018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509A250-FF31-4206-8172-F9D3106AACB1}" type="datetimeFigureOut">
              <a:rPr lang="en-US" dirty="0"/>
              <a:t>4/29/2018</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0.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4.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5.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7.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0.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1.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5.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6.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5.jpg"/></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3.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2.jpg"/><Relationship Id="rId4" Type="http://schemas.openxmlformats.org/officeDocument/2006/relationships/image" Target="../media/image51.jpg"/></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www.aja.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www.enps.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www.avid.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bluefish444.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www.brandmagic.tv/"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chyronhego.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hyperlink" Target="http://www.deltacast.tv/"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evs.com/en"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grassvalley.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gsoft.tv/"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hyperlink" Target="http://harmonicinc.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hyperlink" Target="http://www.imaginaus.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hyperlink" Target="http://www.imaginaus.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nevion.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www.optasports.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phoenix7.co.uk/"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www.redbeecreative.tv/"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hyperlink" Target="http://www.rossvideo.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www.s-a-m.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www.stats.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unitecnic.com/es"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www.videobserver.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www.vizrt.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www.wasp3d.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www.wideorbit.com/"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04948" y="2441555"/>
            <a:ext cx="8825658" cy="1267265"/>
          </a:xfrm>
        </p:spPr>
        <p:txBody>
          <a:bodyPr/>
          <a:lstStyle/>
          <a:p>
            <a:pPr algn="ctr"/>
            <a:r>
              <a:rPr lang="fa-IR" dirty="0" smtClean="0">
                <a:cs typeface="B Titr" panose="00000700000000000000" pitchFamily="2" charset="-78"/>
              </a:rPr>
              <a:t>بسم الله الرحمن الرحیم</a:t>
            </a:r>
            <a:endParaRPr lang="en-US" dirty="0">
              <a:cs typeface="B Titr" panose="00000700000000000000" pitchFamily="2" charset="-78"/>
            </a:endParaRPr>
          </a:p>
        </p:txBody>
      </p:sp>
      <p:sp>
        <p:nvSpPr>
          <p:cNvPr id="3" name="Subtitle 2"/>
          <p:cNvSpPr>
            <a:spLocks noGrp="1"/>
          </p:cNvSpPr>
          <p:nvPr>
            <p:ph type="subTitle" idx="1"/>
          </p:nvPr>
        </p:nvSpPr>
        <p:spPr>
          <a:xfrm>
            <a:off x="1316734" y="3075188"/>
            <a:ext cx="8825658" cy="3211311"/>
          </a:xfrm>
        </p:spPr>
        <p:txBody>
          <a:bodyPr/>
          <a:lstStyle/>
          <a:p>
            <a:pPr algn="ctr" rtl="1"/>
            <a:endParaRPr lang="en-US" dirty="0" smtClean="0">
              <a:cs typeface="B Titr" panose="00000700000000000000" pitchFamily="2" charset="-78"/>
            </a:endParaRPr>
          </a:p>
          <a:p>
            <a:pPr algn="ctr" rtl="1"/>
            <a:endParaRPr lang="en-US" dirty="0">
              <a:cs typeface="B Titr" panose="00000700000000000000" pitchFamily="2" charset="-78"/>
            </a:endParaRPr>
          </a:p>
          <a:p>
            <a:pPr algn="ctr" rtl="1"/>
            <a:endParaRPr lang="en-US" dirty="0" smtClean="0">
              <a:cs typeface="B Titr" panose="00000700000000000000" pitchFamily="2" charset="-78"/>
            </a:endParaRPr>
          </a:p>
          <a:p>
            <a:pPr algn="ctr" rtl="1"/>
            <a:endParaRPr lang="en-US" dirty="0">
              <a:cs typeface="B Titr" panose="00000700000000000000" pitchFamily="2" charset="-78"/>
            </a:endParaRPr>
          </a:p>
          <a:p>
            <a:pPr algn="ctr" rtl="1"/>
            <a:r>
              <a:rPr lang="en-US" dirty="0" smtClean="0">
                <a:cs typeface="B Titr" panose="00000700000000000000" pitchFamily="2" charset="-78"/>
              </a:rPr>
              <a:t>Broadcast - Broadband</a:t>
            </a:r>
            <a:endParaRPr lang="fa-IR" dirty="0" smtClean="0">
              <a:cs typeface="B Titr" panose="00000700000000000000" pitchFamily="2" charset="-78"/>
            </a:endParaRPr>
          </a:p>
          <a:p>
            <a:pPr algn="ctr" rtl="1"/>
            <a:r>
              <a:rPr lang="fa-IR" sz="1800" dirty="0" smtClean="0">
                <a:cs typeface="B Nazanin" panose="00000400000000000000" pitchFamily="2" charset="-78"/>
              </a:rPr>
              <a:t>نظام جامع آموزش هماهنگ</a:t>
            </a:r>
            <a:endParaRPr lang="en-US" sz="1800" dirty="0" smtClean="0">
              <a:cs typeface="B Nazanin" panose="00000400000000000000" pitchFamily="2" charset="-78"/>
            </a:endParaRPr>
          </a:p>
          <a:p>
            <a:pPr algn="ctr" rtl="1"/>
            <a:r>
              <a:rPr lang="en-US" sz="1800" dirty="0" smtClean="0">
                <a:cs typeface="B Nazanin" panose="00000400000000000000" pitchFamily="2" charset="-78"/>
              </a:rPr>
              <a:t>NejahEDU.ir</a:t>
            </a:r>
            <a:endParaRPr lang="fa-IR" sz="1800" dirty="0" smtClean="0">
              <a:cs typeface="B Nazanin" panose="00000400000000000000" pitchFamily="2" charset="-78"/>
            </a:endParaRPr>
          </a:p>
          <a:p>
            <a:pPr algn="ctr" rtl="1"/>
            <a:endParaRPr lang="fa-IR" dirty="0" smtClean="0">
              <a:cs typeface="B Titr" panose="00000700000000000000" pitchFamily="2" charset="-78"/>
            </a:endParaRPr>
          </a:p>
          <a:p>
            <a:pPr algn="ctr" rtl="1"/>
            <a:endParaRPr lang="en-US"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735242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679895"/>
            <a:ext cx="9461525" cy="3545059"/>
          </a:xfrm>
        </p:spPr>
        <p:txBody>
          <a:bodyPr>
            <a:normAutofit/>
          </a:bodyPr>
          <a:lstStyle/>
          <a:p>
            <a:pPr marL="0" indent="0" algn="ctr" rtl="1">
              <a:buNone/>
            </a:pPr>
            <a:r>
              <a:rPr lang="fa-IR" sz="2400" dirty="0" smtClean="0">
                <a:cs typeface="B Titr" panose="00000700000000000000" pitchFamily="2" charset="-78"/>
              </a:rPr>
              <a:t>نکته مهم </a:t>
            </a:r>
          </a:p>
          <a:p>
            <a:pPr marL="0" indent="0" algn="ctr" rtl="1">
              <a:buNone/>
            </a:pPr>
            <a:r>
              <a:rPr lang="fa-IR" sz="2400" dirty="0" smtClean="0">
                <a:cs typeface="B Titr" panose="00000700000000000000" pitchFamily="2" charset="-78"/>
              </a:rPr>
              <a:t>در حالت دیجیتال نیز (</a:t>
            </a:r>
            <a:r>
              <a:rPr lang="en-US" sz="2400" dirty="0" smtClean="0">
                <a:cs typeface="B Titr" panose="00000700000000000000" pitchFamily="2" charset="-78"/>
              </a:rPr>
              <a:t>DVB</a:t>
            </a:r>
            <a:r>
              <a:rPr lang="fa-IR" sz="2400" dirty="0" smtClean="0">
                <a:cs typeface="B Titr" panose="00000700000000000000" pitchFamily="2" charset="-78"/>
              </a:rPr>
              <a:t>) بستر انتقال تصویر سیگنال رادیویی است، خواه با ماهواره، خواه با کابل و خواه با برودکست این انتقال صورت گیرد.</a:t>
            </a:r>
            <a:endParaRPr lang="en-US" sz="24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87051478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err="1">
                <a:cs typeface="B Nazanin" panose="00000400000000000000" pitchFamily="2" charset="-78"/>
              </a:rPr>
              <a:t>Invictus</a:t>
            </a: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این نرم افزار کاربر را قادر می سازد تا اطلاعات و موارد تعاملی را به صورت </a:t>
            </a:r>
            <a:r>
              <a:rPr lang="en-US" dirty="0">
                <a:cs typeface="B Nazanin" panose="00000400000000000000" pitchFamily="2" charset="-78"/>
              </a:rPr>
              <a:t>Track</a:t>
            </a:r>
            <a:r>
              <a:rPr lang="fa-IR" dirty="0">
                <a:cs typeface="B Nazanin" panose="00000400000000000000" pitchFamily="2" charset="-78"/>
              </a:rPr>
              <a:t> شده نمایش دهد که این موارد می تواند به صورت : پرچم های مجازی، خطوط ضبط، تبلیغات، آنالیز و تبلیغات بازی، اندازه گیری فاصله را در بازی های ورزشی زنده اجرا کند.</a:t>
            </a:r>
            <a:endParaRPr lang="en-US" dirty="0">
              <a:cs typeface="B Nazanin" panose="00000400000000000000" pitchFamily="2" charset="-78"/>
            </a:endParaRPr>
          </a:p>
          <a:p>
            <a:pPr algn="just" rtl="1">
              <a:lnSpc>
                <a:spcPct val="107000"/>
              </a:lnSpc>
            </a:pPr>
            <a:r>
              <a:rPr lang="fa-IR" dirty="0">
                <a:cs typeface="B Nazanin" panose="00000400000000000000" pitchFamily="2" charset="-78"/>
              </a:rPr>
              <a:t>این نرم افزار می تواند هم بر پایه سنسنورهای </a:t>
            </a:r>
            <a:r>
              <a:rPr lang="en-US" dirty="0" err="1">
                <a:cs typeface="B Nazanin" panose="00000400000000000000" pitchFamily="2" charset="-78"/>
              </a:rPr>
              <a:t>Orad</a:t>
            </a:r>
            <a:r>
              <a:rPr lang="fa-IR" dirty="0">
                <a:cs typeface="B Nazanin" panose="00000400000000000000" pitchFamily="2" charset="-78"/>
              </a:rPr>
              <a:t> و هم بر پایه دنبال کردن تصاویر (به صورت تک تک یا همزمان) عمل می کند.</a:t>
            </a:r>
            <a:endParaRPr lang="en-US" dirty="0">
              <a:latin typeface="Calibri" panose="020F0502020204030204" pitchFamily="34" charset="0"/>
              <a:ea typeface="Calibri" panose="020F0502020204030204" pitchFamily="34" charset="0"/>
              <a:cs typeface="B Nazanin" panose="00000400000000000000" pitchFamily="2" charset="-78"/>
            </a:endParaRPr>
          </a:p>
        </p:txBody>
      </p:sp>
      <p:sp>
        <p:nvSpPr>
          <p:cNvPr id="5" name="Rectangle 4"/>
          <p:cNvSpPr/>
          <p:nvPr/>
        </p:nvSpPr>
        <p:spPr>
          <a:xfrm>
            <a:off x="150019" y="3257549"/>
            <a:ext cx="11908631" cy="34790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2711493" y="3286125"/>
            <a:ext cx="6340390" cy="341829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08408736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err="1">
                <a:cs typeface="B Nazanin" panose="00000400000000000000" pitchFamily="2" charset="-78"/>
              </a:rPr>
              <a:t>Morpho</a:t>
            </a: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این نرم افزار ایده ها و طراحی های سه بعدی را بر تصاویر بلادرنگ رندر می کند که ابزارهای گرافیکی هوشمند و توانایی های پخش انعطاف پذیر را به صورت یکجا در قالب یک رابط کاربری در اختیاز کاربر قرار می دهد.</a:t>
            </a:r>
            <a:endParaRPr lang="en-US" dirty="0">
              <a:latin typeface="Calibri" panose="020F0502020204030204" pitchFamily="34" charset="0"/>
              <a:ea typeface="Calibri" panose="020F0502020204030204" pitchFamily="34" charset="0"/>
              <a:cs typeface="B Nazanin" panose="00000400000000000000" pitchFamily="2" charset="-78"/>
            </a:endParaRPr>
          </a:p>
        </p:txBody>
      </p:sp>
      <p:sp>
        <p:nvSpPr>
          <p:cNvPr id="5" name="Rectangle 4"/>
          <p:cNvSpPr/>
          <p:nvPr/>
        </p:nvSpPr>
        <p:spPr>
          <a:xfrm>
            <a:off x="250030" y="2478882"/>
            <a:ext cx="11822907" cy="4221958"/>
          </a:xfrm>
          <a:prstGeom prst="rect">
            <a:avLst/>
          </a:prstGeom>
          <a:solidFill>
            <a:srgbClr val="E9E9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771207" y="2550322"/>
            <a:ext cx="8035224" cy="409077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9177484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smtClean="0">
                <a:cs typeface="B Nazanin" panose="00000400000000000000" pitchFamily="2" charset="-78"/>
              </a:rPr>
              <a:t>MVP</a:t>
            </a: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یک ابزار آماده سازی سریع کلیپ های هایلایت برای بصری سازی بهتر بازی های حیاتی برای دنبال کردن بازی است و همچنین ابزاری است برای آنالیز و تحلیل های پس از بازی.</a:t>
            </a:r>
            <a:endParaRPr lang="en-US" dirty="0">
              <a:cs typeface="B Nazanin" panose="00000400000000000000" pitchFamily="2" charset="-78"/>
            </a:endParaRPr>
          </a:p>
          <a:p>
            <a:pPr algn="just" rtl="1">
              <a:lnSpc>
                <a:spcPct val="107000"/>
              </a:lnSpc>
            </a:pPr>
            <a:r>
              <a:rPr lang="en-US" dirty="0">
                <a:cs typeface="B Nazanin" panose="00000400000000000000" pitchFamily="2" charset="-78"/>
              </a:rPr>
              <a:t>MVP</a:t>
            </a:r>
            <a:r>
              <a:rPr lang="fa-IR" dirty="0">
                <a:cs typeface="B Nazanin" panose="00000400000000000000" pitchFamily="2" charset="-78"/>
              </a:rPr>
              <a:t> می تواند بر همه وزش ها اعمال گردد ورزش هایی نظیر : بیسبال، هاکی روی یخ که هیچ گونه خطوط کنترل ندارند.</a:t>
            </a:r>
            <a:endParaRPr lang="en-US" dirty="0">
              <a:latin typeface="Calibri" panose="020F0502020204030204" pitchFamily="34" charset="0"/>
              <a:ea typeface="Calibri" panose="020F0502020204030204" pitchFamily="34" charset="0"/>
              <a:cs typeface="B Nazanin" panose="00000400000000000000" pitchFamily="2" charset="-78"/>
            </a:endParaRPr>
          </a:p>
        </p:txBody>
      </p:sp>
      <p:sp>
        <p:nvSpPr>
          <p:cNvPr id="5" name="Rectangle 4"/>
          <p:cNvSpPr/>
          <p:nvPr/>
        </p:nvSpPr>
        <p:spPr>
          <a:xfrm>
            <a:off x="71438" y="2871791"/>
            <a:ext cx="12008644" cy="393620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2028607" y="2914649"/>
            <a:ext cx="7206097" cy="388016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04067326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a:cs typeface="B Nazanin" panose="00000400000000000000" pitchFamily="2" charset="-78"/>
              </a:rPr>
              <a:t>Playmaker</a:t>
            </a: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r" rtl="1">
              <a:lnSpc>
                <a:spcPct val="107000"/>
              </a:lnSpc>
            </a:pPr>
            <a:r>
              <a:rPr lang="fa-IR" dirty="0">
                <a:cs typeface="B Nazanin" panose="00000400000000000000" pitchFamily="2" charset="-78"/>
              </a:rPr>
              <a:t>یک سرور بسیار با کیفیت برای بازپخش.</a:t>
            </a:r>
            <a:endParaRPr lang="en-US" dirty="0">
              <a:latin typeface="Calibri" panose="020F0502020204030204" pitchFamily="34" charset="0"/>
              <a:ea typeface="Calibri" panose="020F0502020204030204" pitchFamily="34" charset="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444" y="2093119"/>
            <a:ext cx="11920118" cy="4002116"/>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1145363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err="1">
                <a:cs typeface="B Nazanin" panose="00000400000000000000" pitchFamily="2" charset="-78"/>
              </a:rPr>
              <a:t>PowerWall</a:t>
            </a:r>
            <a:r>
              <a:rPr lang="en-US" sz="4400" dirty="0">
                <a:latin typeface="Calibri" panose="020F0502020204030204" pitchFamily="34" charset="0"/>
                <a:ea typeface="Calibri" panose="020F0502020204030204" pitchFamily="34" charset="0"/>
                <a:cs typeface="B Nazanin" panose="00000400000000000000" pitchFamily="2" charset="-78"/>
              </a:rPr>
              <a:t/>
            </a:r>
            <a:br>
              <a:rPr lang="en-US" sz="4400" dirty="0">
                <a:latin typeface="Calibri" panose="020F0502020204030204" pitchFamily="34" charset="0"/>
                <a:ea typeface="Calibri" panose="020F0502020204030204" pitchFamily="34" charset="0"/>
                <a:cs typeface="B Nazanin" panose="00000400000000000000" pitchFamily="2" charset="-78"/>
              </a:rPr>
            </a:b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r" rtl="1">
              <a:lnSpc>
                <a:spcPct val="107000"/>
              </a:lnSpc>
            </a:pPr>
            <a:r>
              <a:rPr lang="fa-IR" dirty="0">
                <a:cs typeface="B Nazanin" panose="00000400000000000000" pitchFamily="2" charset="-78"/>
              </a:rPr>
              <a:t>سیستم </a:t>
            </a:r>
            <a:r>
              <a:rPr lang="en-US" dirty="0" err="1">
                <a:cs typeface="B Nazanin" panose="00000400000000000000" pitchFamily="2" charset="-78"/>
              </a:rPr>
              <a:t>ScreenWall</a:t>
            </a:r>
            <a:r>
              <a:rPr lang="fa-IR" dirty="0">
                <a:cs typeface="B Nazanin" panose="00000400000000000000" pitchFamily="2" charset="-78"/>
              </a:rPr>
              <a:t> بر پایه </a:t>
            </a:r>
            <a:r>
              <a:rPr lang="en-US" dirty="0">
                <a:cs typeface="B Nazanin" panose="00000400000000000000" pitchFamily="2" charset="-78"/>
              </a:rPr>
              <a:t>HDVG4</a:t>
            </a:r>
            <a:r>
              <a:rPr lang="fa-IR" dirty="0">
                <a:cs typeface="B Nazanin" panose="00000400000000000000" pitchFamily="2" charset="-78"/>
              </a:rPr>
              <a:t> با رزولیشن </a:t>
            </a:r>
            <a:r>
              <a:rPr lang="en-US" dirty="0">
                <a:cs typeface="B Nazanin" panose="00000400000000000000" pitchFamily="2" charset="-78"/>
              </a:rPr>
              <a:t>k</a:t>
            </a:r>
            <a:r>
              <a:rPr lang="fa-IR" dirty="0">
                <a:cs typeface="B Nazanin" panose="00000400000000000000" pitchFamily="2" charset="-78"/>
              </a:rPr>
              <a:t> 16</a:t>
            </a:r>
            <a:endParaRPr lang="en-US" dirty="0">
              <a:latin typeface="Calibri" panose="020F0502020204030204" pitchFamily="34" charset="0"/>
              <a:ea typeface="Calibri" panose="020F0502020204030204" pitchFamily="34" charset="0"/>
              <a:cs typeface="B Nazanin" panose="00000400000000000000" pitchFamily="2" charset="-78"/>
            </a:endParaRPr>
          </a:p>
        </p:txBody>
      </p:sp>
      <p:sp>
        <p:nvSpPr>
          <p:cNvPr id="5" name="Rectangle 4"/>
          <p:cNvSpPr/>
          <p:nvPr/>
        </p:nvSpPr>
        <p:spPr>
          <a:xfrm>
            <a:off x="114299" y="1853248"/>
            <a:ext cx="11965781" cy="492617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827665" y="2046518"/>
            <a:ext cx="8230313" cy="459678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352078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err="1">
                <a:cs typeface="B Nazanin" panose="00000400000000000000" pitchFamily="2" charset="-78"/>
              </a:rPr>
              <a:t>ProSet</a:t>
            </a: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یک راهکار توسعه پذیر برای ابعاد مختلف در تولید استودیوهای مجازی که تصاویر واقع گرایانه را با عمق صحنه قابل قبول و بافت های غنی و .... ارائه می کند.</a:t>
            </a:r>
            <a:endParaRPr lang="en-US" dirty="0">
              <a:latin typeface="Calibri" panose="020F0502020204030204" pitchFamily="34" charset="0"/>
              <a:ea typeface="Calibri" panose="020F0502020204030204" pitchFamily="34" charset="0"/>
              <a:cs typeface="B Nazanin" panose="00000400000000000000" pitchFamily="2" charset="-78"/>
            </a:endParaRPr>
          </a:p>
        </p:txBody>
      </p:sp>
      <p:pic>
        <p:nvPicPr>
          <p:cNvPr id="4" name="Picture 3"/>
          <p:cNvPicPr>
            <a:picLocks noChangeAspect="1"/>
          </p:cNvPicPr>
          <p:nvPr/>
        </p:nvPicPr>
        <p:blipFill>
          <a:blip r:embed="rId2"/>
          <a:stretch>
            <a:fillRect/>
          </a:stretch>
        </p:blipFill>
        <p:spPr>
          <a:xfrm>
            <a:off x="91779" y="2071769"/>
            <a:ext cx="11937003" cy="470042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70157425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a:cs typeface="B Nazanin" panose="00000400000000000000" pitchFamily="2" charset="-78"/>
              </a:rPr>
              <a:t>Radio TV</a:t>
            </a:r>
            <a:r>
              <a:rPr lang="en-US" sz="4400" dirty="0">
                <a:latin typeface="Calibri" panose="020F0502020204030204" pitchFamily="34" charset="0"/>
                <a:ea typeface="Calibri" panose="020F0502020204030204" pitchFamily="34" charset="0"/>
                <a:cs typeface="B Nazanin" panose="00000400000000000000" pitchFamily="2" charset="-78"/>
              </a:rPr>
              <a:t/>
            </a:r>
            <a:br>
              <a:rPr lang="en-US" sz="4400" dirty="0">
                <a:latin typeface="Calibri" panose="020F0502020204030204" pitchFamily="34" charset="0"/>
                <a:ea typeface="Calibri" panose="020F0502020204030204" pitchFamily="34" charset="0"/>
                <a:cs typeface="B Nazanin" panose="00000400000000000000" pitchFamily="2" charset="-78"/>
              </a:rPr>
            </a:b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به مرور کوچ سرویس های رادیویی بر بستر اینترنت و افزایش مخاطبان و به تبع آن تبلیغات کانال های </a:t>
            </a:r>
            <a:r>
              <a:rPr lang="en-US" dirty="0">
                <a:cs typeface="B Nazanin" panose="00000400000000000000" pitchFamily="2" charset="-78"/>
              </a:rPr>
              <a:t>DTT</a:t>
            </a:r>
            <a:r>
              <a:rPr lang="fa-IR" dirty="0">
                <a:cs typeface="B Nazanin" panose="00000400000000000000" pitchFamily="2" charset="-78"/>
              </a:rPr>
              <a:t> مجموعه </a:t>
            </a:r>
            <a:r>
              <a:rPr lang="en-US" dirty="0">
                <a:cs typeface="B Nazanin" panose="00000400000000000000" pitchFamily="2" charset="-78"/>
              </a:rPr>
              <a:t>OradTV</a:t>
            </a:r>
            <a:r>
              <a:rPr lang="fa-IR" dirty="0">
                <a:cs typeface="B Nazanin" panose="00000400000000000000" pitchFamily="2" charset="-78"/>
              </a:rPr>
              <a:t> یک راهکار کامل برای بصری سازی برنامه های رادیو با گرافیک بلادرنگ سه بعدی با چند دوربین برای تولید (بدون دخالت انسان) فراهم کرده است.</a:t>
            </a:r>
            <a:endParaRPr lang="en-US" dirty="0">
              <a:latin typeface="Calibri" panose="020F0502020204030204" pitchFamily="34" charset="0"/>
              <a:ea typeface="Calibri" panose="020F0502020204030204" pitchFamily="34" charset="0"/>
              <a:cs typeface="B Nazanin" panose="00000400000000000000" pitchFamily="2" charset="-78"/>
            </a:endParaRPr>
          </a:p>
        </p:txBody>
      </p:sp>
      <p:sp>
        <p:nvSpPr>
          <p:cNvPr id="5" name="Rectangle 4"/>
          <p:cNvSpPr/>
          <p:nvPr/>
        </p:nvSpPr>
        <p:spPr>
          <a:xfrm>
            <a:off x="164304" y="2421732"/>
            <a:ext cx="11901488" cy="43910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675495" y="2545224"/>
            <a:ext cx="7669433" cy="4267570"/>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5707380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en-US" sz="4400" dirty="0">
                <a:cs typeface="B Nazanin" panose="00000400000000000000" pitchFamily="2" charset="-78"/>
              </a:rPr>
              <a:t>TD Control</a:t>
            </a:r>
            <a:endParaRPr lang="en-US" sz="4400" dirty="0">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en-US" dirty="0">
                <a:cs typeface="B Nazanin" panose="00000400000000000000" pitchFamily="2" charset="-78"/>
              </a:rPr>
              <a:t>TD</a:t>
            </a:r>
            <a:r>
              <a:rPr lang="fa-IR" dirty="0">
                <a:cs typeface="B Nazanin" panose="00000400000000000000" pitchFamily="2" charset="-78"/>
              </a:rPr>
              <a:t> یک ابزار با رابط کاربری ساده است که اازه می دهد استودیویی با چند نمایشگر را با رابط کاربری لمسی هدایت کنید.</a:t>
            </a:r>
            <a:endParaRPr lang="en-US" dirty="0">
              <a:latin typeface="Calibri" panose="020F0502020204030204" pitchFamily="34" charset="0"/>
              <a:ea typeface="Calibri" panose="020F0502020204030204" pitchFamily="34" charset="0"/>
              <a:cs typeface="B Nazanin" panose="00000400000000000000" pitchFamily="2" charset="-78"/>
            </a:endParaRPr>
          </a:p>
        </p:txBody>
      </p:sp>
      <p:sp>
        <p:nvSpPr>
          <p:cNvPr id="4" name="Rectangle 3"/>
          <p:cNvSpPr/>
          <p:nvPr/>
        </p:nvSpPr>
        <p:spPr>
          <a:xfrm>
            <a:off x="164304" y="2421732"/>
            <a:ext cx="11901488" cy="43910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807" y="2619763"/>
            <a:ext cx="7629525" cy="409301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80979085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en-US" sz="4400" dirty="0">
                <a:cs typeface="B Nazanin" panose="00000400000000000000" pitchFamily="2" charset="-78"/>
              </a:rPr>
              <a:t>Track Vision</a:t>
            </a:r>
            <a:endParaRPr lang="en-US" sz="4400" dirty="0">
              <a:latin typeface="Calibri" panose="020F0502020204030204" pitchFamily="34" charset="0"/>
              <a:ea typeface="Calibri" panose="020F0502020204030204" pitchFamily="34" charset="0"/>
              <a:cs typeface="B Nazanin" panose="000004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r" rtl="1">
              <a:lnSpc>
                <a:spcPct val="107000"/>
              </a:lnSpc>
            </a:pPr>
            <a:r>
              <a:rPr lang="fa-IR" dirty="0">
                <a:cs typeface="B Nazanin" panose="00000400000000000000" pitchFamily="2" charset="-78"/>
              </a:rPr>
              <a:t>سیستم  داده افزوده فوتبال بدون نیاز به سنسور</a:t>
            </a:r>
            <a:endParaRPr lang="en-US" dirty="0">
              <a:latin typeface="Calibri" panose="020F0502020204030204" pitchFamily="34" charset="0"/>
              <a:ea typeface="Calibri" panose="020F0502020204030204" pitchFamily="34" charset="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422" y="1943101"/>
            <a:ext cx="9282099" cy="467201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54100479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Virtual Studio In a Box</a:t>
            </a:r>
          </a:p>
        </p:txBody>
      </p:sp>
      <p:sp>
        <p:nvSpPr>
          <p:cNvPr id="3" name="Content Placeholder 2"/>
          <p:cNvSpPr>
            <a:spLocks noGrp="1"/>
          </p:cNvSpPr>
          <p:nvPr>
            <p:ph idx="1"/>
          </p:nvPr>
        </p:nvSpPr>
        <p:spPr>
          <a:xfrm>
            <a:off x="1104293" y="1356568"/>
            <a:ext cx="8946541" cy="3932884"/>
          </a:xfrm>
        </p:spPr>
        <p:txBody>
          <a:bodyPr/>
          <a:lstStyle/>
          <a:p>
            <a:pPr algn="r" rtl="1">
              <a:lnSpc>
                <a:spcPct val="107000"/>
              </a:lnSpc>
            </a:pPr>
            <a:r>
              <a:rPr lang="fa-IR" dirty="0">
                <a:cs typeface="B Nazanin" panose="00000400000000000000" pitchFamily="2" charset="-78"/>
              </a:rPr>
              <a:t>یک مجموعه تولیدی برای استودیو های مجازی با چند دوربین است که همه عناصر تولید از جمله سوئیچر های ویدئو، کروماکی و ... را با یکدیگر ادغام می کند و این مجموعه در قالب یک رابط کاربری واحد ارائه می دهد تا یک اپراتور تنها بتواند کل تولیدات را مدیریت کند.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259" y="2542630"/>
            <a:ext cx="7972425" cy="411149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18923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897945"/>
            <a:ext cx="9461525" cy="3327009"/>
          </a:xfrm>
        </p:spPr>
        <p:txBody>
          <a:bodyPr>
            <a:normAutofit/>
          </a:bodyPr>
          <a:lstStyle/>
          <a:p>
            <a:pPr marL="0" indent="0" algn="ctr">
              <a:buNone/>
            </a:pPr>
            <a:r>
              <a:rPr lang="fa-IR" sz="6600" dirty="0" smtClean="0">
                <a:cs typeface="B Titr" panose="00000700000000000000" pitchFamily="2" charset="-78"/>
              </a:rPr>
              <a:t>خدمات مبتنی بر شبکه</a:t>
            </a:r>
            <a:endParaRPr lang="en-US" sz="6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20845304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World Mapper</a:t>
            </a:r>
          </a:p>
        </p:txBody>
      </p:sp>
      <p:sp>
        <p:nvSpPr>
          <p:cNvPr id="3" name="Content Placeholder 2"/>
          <p:cNvSpPr>
            <a:spLocks noGrp="1"/>
          </p:cNvSpPr>
          <p:nvPr>
            <p:ph idx="1"/>
          </p:nvPr>
        </p:nvSpPr>
        <p:spPr>
          <a:xfrm>
            <a:off x="1104293" y="1356568"/>
            <a:ext cx="8946541" cy="3932884"/>
          </a:xfrm>
        </p:spPr>
        <p:txBody>
          <a:bodyPr/>
          <a:lstStyle/>
          <a:p>
            <a:pPr algn="r" rtl="1">
              <a:lnSpc>
                <a:spcPct val="107000"/>
              </a:lnSpc>
            </a:pPr>
            <a:r>
              <a:rPr lang="fa-IR" dirty="0">
                <a:cs typeface="B Nazanin" panose="00000400000000000000" pitchFamily="2" charset="-78"/>
              </a:rPr>
              <a:t>یک ابزار قصه گویی مبتنی بر نقشه برای اخبار روزانه که بر اساس نقشه های موجود توجه کاربر را به خود جذب می کند.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3728" y="2094140"/>
            <a:ext cx="8917106" cy="458594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9082746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3DWeather</a:t>
            </a:r>
          </a:p>
        </p:txBody>
      </p:sp>
      <p:sp>
        <p:nvSpPr>
          <p:cNvPr id="3" name="Content Placeholder 2"/>
          <p:cNvSpPr>
            <a:spLocks noGrp="1"/>
          </p:cNvSpPr>
          <p:nvPr>
            <p:ph idx="1"/>
          </p:nvPr>
        </p:nvSpPr>
        <p:spPr>
          <a:xfrm>
            <a:off x="1104293" y="1356568"/>
            <a:ext cx="8946541" cy="3932884"/>
          </a:xfrm>
        </p:spPr>
        <p:txBody>
          <a:bodyPr/>
          <a:lstStyle/>
          <a:p>
            <a:pPr algn="r" rtl="1">
              <a:lnSpc>
                <a:spcPct val="107000"/>
              </a:lnSpc>
            </a:pPr>
            <a:r>
              <a:rPr lang="fa-IR" dirty="0">
                <a:cs typeface="B Nazanin" panose="00000400000000000000" pitchFamily="2" charset="-78"/>
              </a:rPr>
              <a:t>کاربر را قادر می سازد تا انواع نمایش های دو بعدی و سه بعدی را از وضعیت آب و هوا و پیش بینی های مرتبط با آن را ارائه کنند.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0188" y="2235040"/>
            <a:ext cx="8439942" cy="436465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7013278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4Designer</a:t>
            </a: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اساس همه تکنولوژی های </a:t>
            </a:r>
            <a:r>
              <a:rPr lang="en-US" dirty="0">
                <a:cs typeface="B Nazanin" panose="00000400000000000000" pitchFamily="2" charset="-78"/>
              </a:rPr>
              <a:t>OradTV </a:t>
            </a:r>
            <a:r>
              <a:rPr lang="fa-IR" dirty="0">
                <a:cs typeface="B Nazanin" panose="00000400000000000000" pitchFamily="2" charset="-78"/>
              </a:rPr>
              <a:t>است که محتوای ممکن را برای اخبار، انتخابات، رخدادهای ورزشی، آب و هوا، گزارش های اقتصادی و ... را فراهم می کند.بعد از موفقیت های 3</a:t>
            </a:r>
            <a:r>
              <a:rPr lang="en-US" dirty="0">
                <a:cs typeface="B Nazanin" panose="00000400000000000000" pitchFamily="2" charset="-78"/>
              </a:rPr>
              <a:t>Designer ، </a:t>
            </a:r>
            <a:r>
              <a:rPr lang="fa-IR" dirty="0">
                <a:cs typeface="B Nazanin" panose="00000400000000000000" pitchFamily="2" charset="-78"/>
              </a:rPr>
              <a:t>نرم افزار جدید شامل قابلیت هایی همچون : قالب های از پیش آماده می شود و با تمامی نرم افزارهای ساخت محتوا نیز سازگار است.</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8176" y="2704911"/>
            <a:ext cx="4915661" cy="397843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04896941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ADVision</a:t>
            </a:r>
            <a:br>
              <a:rPr lang="it-IT" sz="4400" dirty="0">
                <a:cs typeface="B Nazanin" panose="00000400000000000000" pitchFamily="2" charset="-78"/>
              </a:rPr>
            </a:br>
            <a:endParaRPr lang="it-IT" sz="4400" dirty="0">
              <a:cs typeface="B Nazanin" panose="000004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r" rtl="1">
              <a:lnSpc>
                <a:spcPct val="107000"/>
              </a:lnSpc>
            </a:pPr>
            <a:r>
              <a:rPr lang="fa-IR" dirty="0">
                <a:cs typeface="B Nazanin" panose="00000400000000000000" pitchFamily="2" charset="-78"/>
              </a:rPr>
              <a:t>نرم افزار تخصصی تبلیغات مجازی ورزشی</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1139" y="1853248"/>
            <a:ext cx="8532848" cy="49063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1497524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BlueSet</a:t>
            </a:r>
            <a:br>
              <a:rPr lang="it-IT" sz="4400" dirty="0">
                <a:cs typeface="B Nazanin" panose="00000400000000000000" pitchFamily="2" charset="-78"/>
              </a:rPr>
            </a:br>
            <a:endParaRPr lang="it-IT" sz="4400" dirty="0">
              <a:cs typeface="B Nazanin" panose="000004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r" rtl="1">
              <a:lnSpc>
                <a:spcPct val="107000"/>
              </a:lnSpc>
            </a:pPr>
            <a:r>
              <a:rPr lang="fa-IR" dirty="0">
                <a:cs typeface="B Nazanin" panose="00000400000000000000" pitchFamily="2" charset="-78"/>
              </a:rPr>
              <a:t>نرم افزار تولید استودیو مجازی پویا با معماری ساده و قابل تغییر</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881" y="1952353"/>
            <a:ext cx="8615363" cy="45907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5605169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smtClean="0">
                <a:cs typeface="B Nazanin" panose="00000400000000000000" pitchFamily="2" charset="-78"/>
              </a:rPr>
              <a:t>Interact</a:t>
            </a:r>
            <a:r>
              <a:rPr lang="it-IT" sz="4400" dirty="0">
                <a:cs typeface="B Nazanin" panose="00000400000000000000" pitchFamily="2" charset="-78"/>
              </a:rPr>
              <a:t/>
            </a:r>
            <a:br>
              <a:rPr lang="it-IT" sz="4400" dirty="0">
                <a:cs typeface="B Nazanin" panose="00000400000000000000" pitchFamily="2" charset="-78"/>
              </a:rPr>
            </a:br>
            <a:endParaRPr lang="it-IT" sz="4400" dirty="0">
              <a:cs typeface="B Nazanin" panose="000004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این نرم افزار کاربر را قادر می سازد تا به سادگی با گرافیک های بلادرنگ پخش زنده تعامل کند که این تعامل می تواند با تبلت، صفحات نمایش و یا سایر دستگاه های ورودی صورت پذیرد.</a:t>
            </a:r>
            <a:endParaRPr lang="en-US" dirty="0">
              <a:latin typeface="Calibri" panose="020F0502020204030204" pitchFamily="34" charset="0"/>
              <a:ea typeface="Calibri" panose="020F0502020204030204" pitchFamily="34" charset="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2221994"/>
            <a:ext cx="9502470" cy="447408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98421738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ProServe</a:t>
            </a:r>
            <a:br>
              <a:rPr lang="it-IT" sz="4400" dirty="0">
                <a:cs typeface="B Nazanin" panose="00000400000000000000" pitchFamily="2" charset="-78"/>
              </a:rPr>
            </a:br>
            <a:endParaRPr lang="it-IT" sz="4400" dirty="0">
              <a:cs typeface="B Nazanin" panose="000004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سرور پخش اخبار</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1137" y="1959768"/>
            <a:ext cx="7955756" cy="441986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69682103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RealSet</a:t>
            </a:r>
            <a:br>
              <a:rPr lang="it-IT" sz="4400" dirty="0">
                <a:cs typeface="B Nazanin" panose="00000400000000000000" pitchFamily="2" charset="-78"/>
              </a:rPr>
            </a:br>
            <a:endParaRPr lang="it-IT" sz="4400" dirty="0">
              <a:cs typeface="B Nazanin" panose="000004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نرم افزار جای گذاری گرافیک های دو بعدی و سه بعدی در نقاط و مختصات تصاویر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2950" y="2008752"/>
            <a:ext cx="8351043" cy="432464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79947248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3D Play</a:t>
            </a:r>
            <a:br>
              <a:rPr lang="it-IT" sz="4400" dirty="0">
                <a:cs typeface="B Nazanin" panose="00000400000000000000" pitchFamily="2" charset="-78"/>
              </a:rPr>
            </a:br>
            <a:r>
              <a:rPr lang="it-IT" sz="4400" dirty="0">
                <a:cs typeface="B Nazanin" panose="00000400000000000000" pitchFamily="2" charset="-78"/>
              </a:rPr>
              <a:t/>
            </a:r>
            <a:br>
              <a:rPr lang="it-IT" sz="4400" dirty="0">
                <a:cs typeface="B Nazanin" panose="00000400000000000000" pitchFamily="2" charset="-78"/>
              </a:rPr>
            </a:br>
            <a:endParaRPr lang="it-IT" sz="4400" dirty="0">
              <a:cs typeface="B Nazanin" panose="000004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یک سیستم برندینگ بر پایه گرافیک سه بعدی با قابلیت برنامه ریزی برای پخش زنده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4293" y="1853248"/>
            <a:ext cx="9290845" cy="482321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70263637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3D Replay</a:t>
            </a: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نرم افزار تبدیل رخدادهای کلیدی ورزشی به مدل های سه بعدی</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111" y="1853248"/>
            <a:ext cx="10058400" cy="488262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2551999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897945"/>
            <a:ext cx="9461525" cy="3327009"/>
          </a:xfrm>
        </p:spPr>
        <p:txBody>
          <a:bodyPr>
            <a:normAutofit/>
          </a:bodyPr>
          <a:lstStyle/>
          <a:p>
            <a:pPr marL="0" indent="0" algn="ctr">
              <a:buNone/>
            </a:pPr>
            <a:r>
              <a:rPr lang="en-US" sz="6600" dirty="0" smtClean="0">
                <a:cs typeface="B Titr" panose="00000700000000000000" pitchFamily="2" charset="-78"/>
              </a:rPr>
              <a:t>IPTV</a:t>
            </a:r>
            <a:endParaRPr lang="en-US" sz="6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49288554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3D Stereo Graphics</a:t>
            </a: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نرم افزار تخصصی رندرینگ گرافیک های استریو (از جمله 3 بعدی)</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0" y="1853248"/>
            <a:ext cx="10058400" cy="4761689"/>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3518" y="4181937"/>
            <a:ext cx="2169477" cy="2433000"/>
          </a:xfrm>
          <a:prstGeom prst="rect">
            <a:avLst/>
          </a:prstGeom>
        </p:spPr>
      </p:pic>
    </p:spTree>
    <p:extLst>
      <p:ext uri="{BB962C8B-B14F-4D97-AF65-F5344CB8AC3E}">
        <p14:creationId xmlns:p14="http://schemas.microsoft.com/office/powerpoint/2010/main" val="248933396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PowerPlay</a:t>
            </a: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یک ابزار که می تواند تولیدات ورزشی با سرعت چرخش و حرکت بالا را از مرحله ابتدایی تا ویرایش و تولیدات کلیپ و برندینگ و مدیریت داده و .... مدیریت کند. </a:t>
            </a:r>
          </a:p>
        </p:txBody>
      </p:sp>
      <p:sp>
        <p:nvSpPr>
          <p:cNvPr id="5" name="Rectangle 4"/>
          <p:cNvSpPr/>
          <p:nvPr/>
        </p:nvSpPr>
        <p:spPr>
          <a:xfrm>
            <a:off x="85725" y="2093119"/>
            <a:ext cx="11965781" cy="46863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928489" y="2329918"/>
            <a:ext cx="8839966" cy="4212701"/>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387732528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Maestro</a:t>
            </a: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یک سوئیت کامل از ابزارهای کاربردی است که فرایند کاری گرافیکی را در محیط برودکست اعمال می گردد که از ساخت </a:t>
            </a:r>
            <a:r>
              <a:rPr lang="en-US" dirty="0" err="1">
                <a:cs typeface="B Nazanin" panose="00000400000000000000" pitchFamily="2" charset="-78"/>
              </a:rPr>
              <a:t>Playout</a:t>
            </a:r>
            <a:r>
              <a:rPr lang="en-US" dirty="0">
                <a:cs typeface="B Nazanin" panose="00000400000000000000" pitchFamily="2" charset="-78"/>
              </a:rPr>
              <a:t> </a:t>
            </a:r>
            <a:r>
              <a:rPr lang="fa-IR" dirty="0">
                <a:cs typeface="B Nazanin" panose="00000400000000000000" pitchFamily="2" charset="-78"/>
              </a:rPr>
              <a:t>تا انتشار آن در تمامی ناحیه های برندینگ، خبر، تولیدات استودیویی و ... را در بر می گیرد.</a:t>
            </a:r>
          </a:p>
        </p:txBody>
      </p:sp>
      <p:sp>
        <p:nvSpPr>
          <p:cNvPr id="5" name="Rectangle 4"/>
          <p:cNvSpPr/>
          <p:nvPr/>
        </p:nvSpPr>
        <p:spPr>
          <a:xfrm>
            <a:off x="64294" y="2399807"/>
            <a:ext cx="11972925" cy="4421981"/>
          </a:xfrm>
          <a:prstGeom prst="rect">
            <a:avLst/>
          </a:prstGeom>
          <a:solidFill>
            <a:srgbClr val="E9E9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508130" y="2498350"/>
            <a:ext cx="8138865" cy="422489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380056983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it-IT" sz="4400" dirty="0">
                <a:cs typeface="B Nazanin" panose="00000400000000000000" pitchFamily="2" charset="-78"/>
              </a:rPr>
              <a:t>TrackVision</a:t>
            </a: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سیستم آنالیز و تحلیل راگبی بدون استفاده از سنسور</a:t>
            </a:r>
          </a:p>
        </p:txBody>
      </p:sp>
      <p:sp>
        <p:nvSpPr>
          <p:cNvPr id="5" name="Rectangle 4"/>
          <p:cNvSpPr/>
          <p:nvPr/>
        </p:nvSpPr>
        <p:spPr>
          <a:xfrm flipH="1">
            <a:off x="320354" y="1794872"/>
            <a:ext cx="11402540" cy="4919027"/>
          </a:xfrm>
          <a:prstGeom prst="rect">
            <a:avLst/>
          </a:prstGeom>
          <a:solidFill>
            <a:srgbClr val="E9E9E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992074" y="1909835"/>
            <a:ext cx="9352075" cy="4804064"/>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227483358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920" y="2346657"/>
            <a:ext cx="9404723" cy="1400530"/>
          </a:xfrm>
        </p:spPr>
        <p:txBody>
          <a:bodyPr/>
          <a:lstStyle/>
          <a:p>
            <a:pPr algn="ctr" rtl="1"/>
            <a:r>
              <a:rPr lang="fa-IR" sz="6000" dirty="0" smtClean="0">
                <a:cs typeface="B Titr" panose="00000700000000000000" pitchFamily="2" charset="-78"/>
              </a:rPr>
              <a:t>مروری بر مهمترین پلتفرم های تلویزیون اینترنتی دنیا</a:t>
            </a:r>
            <a:endParaRPr lang="en-US" sz="60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214807617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090414337"/>
              </p:ext>
            </p:extLst>
          </p:nvPr>
        </p:nvGraphicFramePr>
        <p:xfrm>
          <a:off x="1096963" y="1582738"/>
          <a:ext cx="9926631" cy="3274573"/>
        </p:xfrm>
        <a:graphic>
          <a:graphicData uri="http://schemas.openxmlformats.org/drawingml/2006/table">
            <a:tbl>
              <a:tblPr>
                <a:tableStyleId>{93296810-A885-4BE3-A3E7-6D5BEEA58F35}</a:tableStyleId>
              </a:tblPr>
              <a:tblGrid>
                <a:gridCol w="763587"/>
                <a:gridCol w="763587"/>
                <a:gridCol w="763587"/>
                <a:gridCol w="763587"/>
                <a:gridCol w="763587"/>
                <a:gridCol w="763587"/>
                <a:gridCol w="763587"/>
                <a:gridCol w="763587"/>
                <a:gridCol w="763587"/>
                <a:gridCol w="763587"/>
                <a:gridCol w="763587"/>
                <a:gridCol w="763587"/>
                <a:gridCol w="763587"/>
              </a:tblGrid>
              <a:tr h="677862">
                <a:tc>
                  <a:txBody>
                    <a:bodyPr/>
                    <a:lstStyle/>
                    <a:p>
                      <a:pPr algn="ctr" rtl="1"/>
                      <a:r>
                        <a:rPr lang="fa-IR" sz="1400" baseline="0" dirty="0" smtClean="0">
                          <a:solidFill>
                            <a:schemeClr val="tx1"/>
                          </a:solidFill>
                          <a:effectLst/>
                          <a:latin typeface="Britannic Bold" panose="020B0903060703020204" pitchFamily="34" charset="0"/>
                          <a:cs typeface="B Titr" panose="00000700000000000000" pitchFamily="2" charset="-78"/>
                        </a:rPr>
                        <a:t>سرویس</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800" baseline="-25000" dirty="0" smtClean="0">
                          <a:solidFill>
                            <a:schemeClr val="tx1"/>
                          </a:solidFill>
                          <a:effectLst/>
                          <a:latin typeface="Britannic Bold" panose="020B0903060703020204" pitchFamily="34" charset="0"/>
                          <a:cs typeface="B Titr" panose="00000700000000000000" pitchFamily="2" charset="-78"/>
                        </a:rPr>
                        <a:t>پشتیبان</a:t>
                      </a:r>
                      <a:endParaRPr lang="en-US" sz="18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ناحیه جغرافیایی</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وب سایت</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br>
                        <a:rPr lang="fa-IR" sz="1400" baseline="-25000" dirty="0" smtClean="0">
                          <a:solidFill>
                            <a:schemeClr val="tx1"/>
                          </a:solidFill>
                          <a:effectLst/>
                          <a:latin typeface="Britannic Bold" panose="020B0903060703020204" pitchFamily="34" charset="0"/>
                          <a:cs typeface="B Titr" panose="00000700000000000000" pitchFamily="2" charset="-78"/>
                        </a:rPr>
                      </a:br>
                      <a:r>
                        <a:rPr lang="fa-IR" sz="1400" baseline="-25000" dirty="0" smtClean="0">
                          <a:solidFill>
                            <a:schemeClr val="tx1"/>
                          </a:solidFill>
                          <a:effectLst/>
                          <a:latin typeface="Britannic Bold" panose="020B0903060703020204" pitchFamily="34" charset="0"/>
                          <a:cs typeface="B Titr" panose="00000700000000000000" pitchFamily="2" charset="-78"/>
                        </a:rPr>
                        <a:t>تحت ویندوز</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مکینتاش</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لینوکس</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en-US" sz="1400" u="none" strike="noStrike" baseline="-25000" dirty="0" smtClean="0">
                          <a:solidFill>
                            <a:schemeClr val="tx1"/>
                          </a:solidFill>
                          <a:effectLst/>
                          <a:latin typeface="Britannic Bold" panose="020B0903060703020204" pitchFamily="34" charset="0"/>
                          <a:cs typeface="B Titr" panose="00000700000000000000" pitchFamily="2" charset="-78"/>
                        </a:rPr>
                        <a:t>IOS</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اندروید</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 </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کنسول بازی</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 </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تلویزیون</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000" baseline="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000" baseline="0" smtClean="0">
                          <a:solidFill>
                            <a:schemeClr val="tx1"/>
                          </a:solidFill>
                          <a:effectLst/>
                          <a:latin typeface="Britannic Bold" panose="020B0903060703020204" pitchFamily="34" charset="0"/>
                          <a:cs typeface="B Titr" panose="00000700000000000000" pitchFamily="2" charset="-78"/>
                        </a:rPr>
                        <a:t>ستاپ </a:t>
                      </a:r>
                      <a:r>
                        <a:rPr lang="fa-IR" sz="1000" baseline="0" dirty="0" smtClean="0">
                          <a:solidFill>
                            <a:schemeClr val="tx1"/>
                          </a:solidFill>
                          <a:effectLst/>
                          <a:latin typeface="Britannic Bold" panose="020B0903060703020204" pitchFamily="34" charset="0"/>
                          <a:cs typeface="B Titr" panose="00000700000000000000" pitchFamily="2" charset="-78"/>
                        </a:rPr>
                        <a:t>باکس</a:t>
                      </a:r>
                      <a:endParaRPr lang="en-US" sz="10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رایگان</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952500">
                <a:tc>
                  <a:txBody>
                    <a:bodyPr/>
                    <a:lstStyle/>
                    <a:p>
                      <a:pPr algn="ctr"/>
                      <a:r>
                        <a:rPr lang="en-US" sz="1400" b="1" u="none" strike="noStrike" baseline="-25000" dirty="0">
                          <a:solidFill>
                            <a:schemeClr val="bg1"/>
                          </a:solidFill>
                          <a:effectLst/>
                          <a:cs typeface="B Nazanin" panose="00000400000000000000" pitchFamily="2" charset="-78"/>
                        </a:rPr>
                        <a:t>BBC iPlayer</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cs typeface="B Nazanin" panose="00000400000000000000" pitchFamily="2" charset="-78"/>
                        </a:rPr>
                        <a:t>BBC</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cs typeface="B Nazanin" panose="00000400000000000000" pitchFamily="2" charset="-78"/>
                        </a:rPr>
                        <a:t>UK</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cs typeface="B Nazanin" panose="00000400000000000000" pitchFamily="2" charset="-78"/>
                        </a:rPr>
                        <a:t>Wii, PS3, Xbox 360</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cs typeface="B Nazanin" panose="00000400000000000000" pitchFamily="2" charset="-78"/>
                        </a:rPr>
                        <a:t>Samsung, Sony, Panasonic, Philips</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cs typeface="B Nazanin" panose="00000400000000000000" pitchFamily="2" charset="-78"/>
                        </a:rPr>
                        <a:t>Virgin Media On Demand, Freesat, Roku</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است</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5308">
                <a:tc>
                  <a:txBody>
                    <a:bodyPr/>
                    <a:lstStyle/>
                    <a:p>
                      <a:pPr algn="ctr"/>
                      <a:r>
                        <a:rPr lang="en-US" sz="1400" b="1" u="none" strike="noStrike" baseline="-25000" dirty="0">
                          <a:solidFill>
                            <a:schemeClr val="bg1"/>
                          </a:solidFill>
                          <a:effectLst/>
                          <a:cs typeface="B Nazanin" panose="00000400000000000000" pitchFamily="2" charset="-78"/>
                        </a:rPr>
                        <a:t>NBC</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cs typeface="B Nazanin" panose="00000400000000000000" pitchFamily="2" charset="-78"/>
                        </a:rPr>
                        <a:t>NBC</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cs typeface="B Nazanin" panose="00000400000000000000" pitchFamily="2" charset="-78"/>
                        </a:rPr>
                        <a:t>-</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خیر</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خیر</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خیر</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cs typeface="B Nazanin" panose="00000400000000000000" pitchFamily="2" charset="-78"/>
                        </a:rPr>
                        <a:t>PS3, Xbox 360</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baseline="-2500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baseline="-2500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است</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069">
                <a:tc>
                  <a:txBody>
                    <a:bodyPr/>
                    <a:lstStyle/>
                    <a:p>
                      <a:pPr algn="ctr"/>
                      <a:r>
                        <a:rPr lang="en-US" sz="1400" b="1" u="none" strike="noStrike" baseline="-25000" dirty="0" err="1">
                          <a:solidFill>
                            <a:schemeClr val="bg1"/>
                          </a:solidFill>
                          <a:effectLst/>
                          <a:cs typeface="B Nazanin" panose="00000400000000000000" pitchFamily="2" charset="-78"/>
                        </a:rPr>
                        <a:t>Jio</a:t>
                      </a:r>
                      <a:r>
                        <a:rPr lang="en-US" sz="1400" b="1" u="none" strike="noStrike" baseline="-25000" dirty="0">
                          <a:solidFill>
                            <a:schemeClr val="bg1"/>
                          </a:solidFill>
                          <a:effectLst/>
                          <a:cs typeface="B Nazanin" panose="00000400000000000000" pitchFamily="2" charset="-78"/>
                        </a:rPr>
                        <a:t> TV</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cs typeface="B Nazanin" panose="00000400000000000000" pitchFamily="2" charset="-78"/>
                        </a:rPr>
                        <a:t>LYF</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cs typeface="B Nazanin" panose="00000400000000000000" pitchFamily="2" charset="-78"/>
                        </a:rPr>
                        <a:t>India</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smtClean="0">
                          <a:solidFill>
                            <a:schemeClr val="bg1"/>
                          </a:solidFill>
                          <a:effectLst/>
                          <a:cs typeface="B Nazanin" panose="00000400000000000000" pitchFamily="2" charset="-78"/>
                        </a:rPr>
                        <a:t>Android </a:t>
                      </a:r>
                      <a:r>
                        <a:rPr lang="en-US" sz="1400" b="1" baseline="-25000" dirty="0">
                          <a:solidFill>
                            <a:schemeClr val="bg1"/>
                          </a:solidFill>
                          <a:effectLst/>
                          <a:cs typeface="B Nazanin" panose="00000400000000000000" pitchFamily="2" charset="-78"/>
                        </a:rPr>
                        <a:t>Player</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خیر</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smtClean="0">
                          <a:solidFill>
                            <a:schemeClr val="bg1"/>
                          </a:solidFill>
                          <a:effectLst/>
                          <a:cs typeface="B Nazanin" panose="00000400000000000000" pitchFamily="2" charset="-78"/>
                        </a:rPr>
                        <a:t>on </a:t>
                      </a:r>
                      <a:r>
                        <a:rPr lang="en-US" sz="1400" b="1" baseline="-25000" dirty="0">
                          <a:solidFill>
                            <a:schemeClr val="bg1"/>
                          </a:solidFill>
                          <a:effectLst/>
                          <a:cs typeface="B Nazanin" panose="00000400000000000000" pitchFamily="2" charset="-78"/>
                        </a:rPr>
                        <a:t>Demand</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است</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0834">
                <a:tc>
                  <a:txBody>
                    <a:bodyPr/>
                    <a:lstStyle/>
                    <a:p>
                      <a:pPr algn="ctr"/>
                      <a:r>
                        <a:rPr lang="en-US" sz="1400" b="1" u="none" strike="noStrike" baseline="-25000" dirty="0" err="1">
                          <a:solidFill>
                            <a:schemeClr val="bg1"/>
                          </a:solidFill>
                          <a:effectLst/>
                          <a:cs typeface="B Nazanin" panose="00000400000000000000" pitchFamily="2" charset="-78"/>
                        </a:rPr>
                        <a:t>Tivibu</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err="1">
                          <a:solidFill>
                            <a:schemeClr val="bg1"/>
                          </a:solidFill>
                          <a:effectLst/>
                          <a:cs typeface="B Nazanin" panose="00000400000000000000" pitchFamily="2" charset="-78"/>
                        </a:rPr>
                        <a:t>Argela</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cs typeface="B Nazanin" panose="00000400000000000000" pitchFamily="2" charset="-78"/>
                        </a:rPr>
                        <a:t>TR</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b="1" baseline="-2500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بله</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smtClean="0">
                          <a:solidFill>
                            <a:schemeClr val="bg1"/>
                          </a:solidFill>
                          <a:effectLst/>
                          <a:cs typeface="B Nazanin" panose="00000400000000000000" pitchFamily="2" charset="-78"/>
                        </a:rPr>
                        <a:t>Android </a:t>
                      </a:r>
                      <a:r>
                        <a:rPr lang="en-US" sz="1400" b="1" baseline="-25000" dirty="0">
                          <a:solidFill>
                            <a:schemeClr val="bg1"/>
                          </a:solidFill>
                          <a:effectLst/>
                          <a:cs typeface="B Nazanin" panose="00000400000000000000" pitchFamily="2" charset="-78"/>
                        </a:rPr>
                        <a:t>Player</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cs typeface="B Nazanin" panose="00000400000000000000" pitchFamily="2" charset="-78"/>
                        </a:rPr>
                        <a:t>Pending</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cs typeface="B Nazanin" panose="00000400000000000000" pitchFamily="2" charset="-78"/>
                        </a:rPr>
                        <a:t>خیر</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smtClean="0">
                          <a:solidFill>
                            <a:schemeClr val="bg1"/>
                          </a:solidFill>
                          <a:effectLst/>
                          <a:cs typeface="B Nazanin" panose="00000400000000000000" pitchFamily="2" charset="-78"/>
                        </a:rPr>
                        <a:t>on </a:t>
                      </a:r>
                      <a:r>
                        <a:rPr lang="en-US" sz="1400" b="1" baseline="-25000" dirty="0">
                          <a:solidFill>
                            <a:schemeClr val="bg1"/>
                          </a:solidFill>
                          <a:effectLst/>
                          <a:cs typeface="B Nazanin" panose="00000400000000000000" pitchFamily="2" charset="-78"/>
                        </a:rPr>
                        <a:t>Demand</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cs typeface="B Nazanin" panose="00000400000000000000" pitchFamily="2" charset="-78"/>
                        </a:rPr>
                        <a:t>نیست</a:t>
                      </a:r>
                      <a:endParaRPr lang="en-US" sz="1400" b="1" baseline="-25000" dirty="0">
                        <a:solidFill>
                          <a:schemeClr val="bg1"/>
                        </a:solidFill>
                        <a:effectLst/>
                        <a:cs typeface="B Nazanin" panose="000004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68358309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07196137"/>
              </p:ext>
            </p:extLst>
          </p:nvPr>
        </p:nvGraphicFramePr>
        <p:xfrm>
          <a:off x="1096963" y="1582738"/>
          <a:ext cx="9926631" cy="3274573"/>
        </p:xfrm>
        <a:graphic>
          <a:graphicData uri="http://schemas.openxmlformats.org/drawingml/2006/table">
            <a:tbl>
              <a:tblPr>
                <a:tableStyleId>{93296810-A885-4BE3-A3E7-6D5BEEA58F35}</a:tableStyleId>
              </a:tblPr>
              <a:tblGrid>
                <a:gridCol w="763587"/>
                <a:gridCol w="858266"/>
                <a:gridCol w="668908"/>
                <a:gridCol w="763587"/>
                <a:gridCol w="763587"/>
                <a:gridCol w="763587"/>
                <a:gridCol w="763587"/>
                <a:gridCol w="763587"/>
                <a:gridCol w="763587"/>
                <a:gridCol w="763587"/>
                <a:gridCol w="763587"/>
                <a:gridCol w="763587"/>
                <a:gridCol w="763587"/>
              </a:tblGrid>
              <a:tr h="677862">
                <a:tc>
                  <a:txBody>
                    <a:bodyPr/>
                    <a:lstStyle/>
                    <a:p>
                      <a:pPr algn="ctr" rtl="1"/>
                      <a:r>
                        <a:rPr lang="fa-IR" sz="1400" baseline="0" dirty="0" smtClean="0">
                          <a:solidFill>
                            <a:schemeClr val="tx1"/>
                          </a:solidFill>
                          <a:effectLst/>
                          <a:latin typeface="Britannic Bold" panose="020B0903060703020204" pitchFamily="34" charset="0"/>
                          <a:cs typeface="B Titr" panose="00000700000000000000" pitchFamily="2" charset="-78"/>
                        </a:rPr>
                        <a:t>سرویس</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800" baseline="-25000" dirty="0" smtClean="0">
                          <a:solidFill>
                            <a:schemeClr val="tx1"/>
                          </a:solidFill>
                          <a:effectLst/>
                          <a:latin typeface="Britannic Bold" panose="020B0903060703020204" pitchFamily="34" charset="0"/>
                          <a:cs typeface="B Titr" panose="00000700000000000000" pitchFamily="2" charset="-78"/>
                        </a:rPr>
                        <a:t>پشتیبان</a:t>
                      </a:r>
                      <a:endParaRPr lang="en-US" sz="18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ناحیه جغرافیایی</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وب سایت</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br>
                        <a:rPr lang="fa-IR" sz="1400" baseline="-25000" dirty="0" smtClean="0">
                          <a:solidFill>
                            <a:schemeClr val="tx1"/>
                          </a:solidFill>
                          <a:effectLst/>
                          <a:latin typeface="Britannic Bold" panose="020B0903060703020204" pitchFamily="34" charset="0"/>
                          <a:cs typeface="B Titr" panose="00000700000000000000" pitchFamily="2" charset="-78"/>
                        </a:rPr>
                      </a:br>
                      <a:r>
                        <a:rPr lang="fa-IR" sz="1400" baseline="-25000" dirty="0" smtClean="0">
                          <a:solidFill>
                            <a:schemeClr val="tx1"/>
                          </a:solidFill>
                          <a:effectLst/>
                          <a:latin typeface="Britannic Bold" panose="020B0903060703020204" pitchFamily="34" charset="0"/>
                          <a:cs typeface="B Titr" panose="00000700000000000000" pitchFamily="2" charset="-78"/>
                        </a:rPr>
                        <a:t>تحت ویندوز</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مکینتاش</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لینوکس</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en-US" sz="1400" u="none" strike="noStrike" baseline="-25000" dirty="0" smtClean="0">
                          <a:solidFill>
                            <a:schemeClr val="tx1"/>
                          </a:solidFill>
                          <a:effectLst/>
                          <a:latin typeface="Britannic Bold" panose="020B0903060703020204" pitchFamily="34" charset="0"/>
                          <a:cs typeface="B Titr" panose="00000700000000000000" pitchFamily="2" charset="-78"/>
                        </a:rPr>
                        <a:t>IOS</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اندروید</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 </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کنسول بازی</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 </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تلویزیون</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000" baseline="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000" baseline="0" smtClean="0">
                          <a:solidFill>
                            <a:schemeClr val="tx1"/>
                          </a:solidFill>
                          <a:effectLst/>
                          <a:latin typeface="Britannic Bold" panose="020B0903060703020204" pitchFamily="34" charset="0"/>
                          <a:cs typeface="B Titr" panose="00000700000000000000" pitchFamily="2" charset="-78"/>
                        </a:rPr>
                        <a:t>ستاپ </a:t>
                      </a:r>
                      <a:r>
                        <a:rPr lang="fa-IR" sz="1000" baseline="0" dirty="0" smtClean="0">
                          <a:solidFill>
                            <a:schemeClr val="tx1"/>
                          </a:solidFill>
                          <a:effectLst/>
                          <a:latin typeface="Britannic Bold" panose="020B0903060703020204" pitchFamily="34" charset="0"/>
                          <a:cs typeface="B Titr" panose="00000700000000000000" pitchFamily="2" charset="-78"/>
                        </a:rPr>
                        <a:t>باکس</a:t>
                      </a:r>
                      <a:endParaRPr lang="en-US" sz="10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رایگان</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952500">
                <a:tc>
                  <a:txBody>
                    <a:bodyPr/>
                    <a:lstStyle/>
                    <a:p>
                      <a:pPr algn="ctr"/>
                      <a:r>
                        <a:rPr lang="en-US" sz="1400" b="1" u="none" strike="noStrike" baseline="-25000" dirty="0">
                          <a:solidFill>
                            <a:schemeClr val="bg1"/>
                          </a:solidFill>
                          <a:effectLst/>
                        </a:rPr>
                        <a:t>Sky Go</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Sky</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UK &amp; Ireland</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Xbox 360</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نیست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5308">
                <a:tc>
                  <a:txBody>
                    <a:bodyPr/>
                    <a:lstStyle/>
                    <a:p>
                      <a:pPr algn="ctr"/>
                      <a:r>
                        <a:rPr lang="en-US" sz="1400" b="1" u="none" strike="noStrike" baseline="-25000" dirty="0">
                          <a:solidFill>
                            <a:schemeClr val="bg1"/>
                          </a:solidFill>
                          <a:effectLst/>
                        </a:rPr>
                        <a:t>Eros Now</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rPr>
                        <a:t>Eros</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India</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rPr>
                        <a:t>Eros</a:t>
                      </a:r>
                      <a:r>
                        <a:rPr lang="en-US" sz="1400" b="1" baseline="-25000" dirty="0">
                          <a:solidFill>
                            <a:schemeClr val="bg1"/>
                          </a:solidFill>
                          <a:effectLst/>
                        </a:rPr>
                        <a:t> Android Player</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baseline="-25000">
                          <a:solidFill>
                            <a:schemeClr val="bg1"/>
                          </a:solidFill>
                          <a:effectLst/>
                        </a:rPr>
                        <a:t>No</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err="1">
                          <a:solidFill>
                            <a:schemeClr val="bg1"/>
                          </a:solidFill>
                          <a:effectLst/>
                        </a:rPr>
                        <a:t>Bollywood</a:t>
                      </a:r>
                      <a:r>
                        <a:rPr lang="en-US" sz="1400" b="1" baseline="-25000" dirty="0" err="1">
                          <a:solidFill>
                            <a:schemeClr val="bg1"/>
                          </a:solidFill>
                          <a:effectLst/>
                        </a:rPr>
                        <a:t>on</a:t>
                      </a:r>
                      <a:r>
                        <a:rPr lang="en-US" sz="1400" b="1" baseline="-25000" dirty="0">
                          <a:solidFill>
                            <a:schemeClr val="bg1"/>
                          </a:solidFill>
                          <a:effectLst/>
                        </a:rPr>
                        <a:t> Demand</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است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069">
                <a:tc>
                  <a:txBody>
                    <a:bodyPr/>
                    <a:lstStyle/>
                    <a:p>
                      <a:pPr algn="ctr"/>
                      <a:r>
                        <a:rPr lang="en-US" sz="1400" b="1" u="none" strike="noStrike" baseline="-25000" dirty="0">
                          <a:solidFill>
                            <a:schemeClr val="bg1"/>
                          </a:solidFill>
                          <a:effectLst/>
                        </a:rPr>
                        <a:t>ITV Hub</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ITV</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UK</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PS3</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Virgin Media On Demand</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است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0834">
                <a:tc>
                  <a:txBody>
                    <a:bodyPr/>
                    <a:lstStyle/>
                    <a:p>
                      <a:pPr algn="ctr"/>
                      <a:r>
                        <a:rPr lang="en-US" sz="1400" b="1" u="none" strike="noStrike" baseline="-25000" dirty="0">
                          <a:solidFill>
                            <a:schemeClr val="bg1"/>
                          </a:solidFill>
                          <a:effectLst/>
                        </a:rPr>
                        <a:t>ABC iview</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rPr>
                        <a:t>Australian Broadcasting Corporation</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Australia</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iPad</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PS3, Xbox 360</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Samsung, Sony</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است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1812518475"/>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351025162"/>
              </p:ext>
            </p:extLst>
          </p:nvPr>
        </p:nvGraphicFramePr>
        <p:xfrm>
          <a:off x="1096963" y="1582738"/>
          <a:ext cx="9926631" cy="3306360"/>
        </p:xfrm>
        <a:graphic>
          <a:graphicData uri="http://schemas.openxmlformats.org/drawingml/2006/table">
            <a:tbl>
              <a:tblPr>
                <a:tableStyleId>{93296810-A885-4BE3-A3E7-6D5BEEA58F35}</a:tableStyleId>
              </a:tblPr>
              <a:tblGrid>
                <a:gridCol w="763587"/>
                <a:gridCol w="858266"/>
                <a:gridCol w="668908"/>
                <a:gridCol w="763587"/>
                <a:gridCol w="763587"/>
                <a:gridCol w="763587"/>
                <a:gridCol w="763587"/>
                <a:gridCol w="763587"/>
                <a:gridCol w="763587"/>
                <a:gridCol w="763587"/>
                <a:gridCol w="763587"/>
                <a:gridCol w="763587"/>
                <a:gridCol w="763587"/>
              </a:tblGrid>
              <a:tr h="677862">
                <a:tc>
                  <a:txBody>
                    <a:bodyPr/>
                    <a:lstStyle/>
                    <a:p>
                      <a:pPr algn="ctr" rtl="1"/>
                      <a:r>
                        <a:rPr lang="fa-IR" sz="1400" baseline="0" dirty="0" smtClean="0">
                          <a:solidFill>
                            <a:schemeClr val="tx1"/>
                          </a:solidFill>
                          <a:effectLst/>
                          <a:latin typeface="Britannic Bold" panose="020B0903060703020204" pitchFamily="34" charset="0"/>
                          <a:cs typeface="B Titr" panose="00000700000000000000" pitchFamily="2" charset="-78"/>
                        </a:rPr>
                        <a:t>سرویس</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800" baseline="-25000" dirty="0" smtClean="0">
                          <a:solidFill>
                            <a:schemeClr val="tx1"/>
                          </a:solidFill>
                          <a:effectLst/>
                          <a:latin typeface="Britannic Bold" panose="020B0903060703020204" pitchFamily="34" charset="0"/>
                          <a:cs typeface="B Titr" panose="00000700000000000000" pitchFamily="2" charset="-78"/>
                        </a:rPr>
                        <a:t>پشتیبان</a:t>
                      </a:r>
                      <a:endParaRPr lang="en-US" sz="18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ناحیه جغرافیایی</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وب سایت</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br>
                        <a:rPr lang="fa-IR" sz="1400" baseline="-25000" dirty="0" smtClean="0">
                          <a:solidFill>
                            <a:schemeClr val="tx1"/>
                          </a:solidFill>
                          <a:effectLst/>
                          <a:latin typeface="Britannic Bold" panose="020B0903060703020204" pitchFamily="34" charset="0"/>
                          <a:cs typeface="B Titr" panose="00000700000000000000" pitchFamily="2" charset="-78"/>
                        </a:rPr>
                      </a:br>
                      <a:r>
                        <a:rPr lang="fa-IR" sz="1400" baseline="-25000" dirty="0" smtClean="0">
                          <a:solidFill>
                            <a:schemeClr val="tx1"/>
                          </a:solidFill>
                          <a:effectLst/>
                          <a:latin typeface="Britannic Bold" panose="020B0903060703020204" pitchFamily="34" charset="0"/>
                          <a:cs typeface="B Titr" panose="00000700000000000000" pitchFamily="2" charset="-78"/>
                        </a:rPr>
                        <a:t>تحت ویندوز</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مکینتاش</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لینوکس</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en-US" sz="1400" u="none" strike="noStrike" baseline="-25000" dirty="0" smtClean="0">
                          <a:solidFill>
                            <a:schemeClr val="tx1"/>
                          </a:solidFill>
                          <a:effectLst/>
                          <a:latin typeface="Britannic Bold" panose="020B0903060703020204" pitchFamily="34" charset="0"/>
                          <a:cs typeface="B Titr" panose="00000700000000000000" pitchFamily="2" charset="-78"/>
                        </a:rPr>
                        <a:t>IOS</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اندروید</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 </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کنسول بازی</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 </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تلویزیون</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000" baseline="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000" baseline="0" smtClean="0">
                          <a:solidFill>
                            <a:schemeClr val="tx1"/>
                          </a:solidFill>
                          <a:effectLst/>
                          <a:latin typeface="Britannic Bold" panose="020B0903060703020204" pitchFamily="34" charset="0"/>
                          <a:cs typeface="B Titr" panose="00000700000000000000" pitchFamily="2" charset="-78"/>
                        </a:rPr>
                        <a:t>ستاپ </a:t>
                      </a:r>
                      <a:r>
                        <a:rPr lang="fa-IR" sz="1000" baseline="0" dirty="0" smtClean="0">
                          <a:solidFill>
                            <a:schemeClr val="tx1"/>
                          </a:solidFill>
                          <a:effectLst/>
                          <a:latin typeface="Britannic Bold" panose="020B0903060703020204" pitchFamily="34" charset="0"/>
                          <a:cs typeface="B Titr" panose="00000700000000000000" pitchFamily="2" charset="-78"/>
                        </a:rPr>
                        <a:t>باکس</a:t>
                      </a:r>
                      <a:endParaRPr lang="en-US" sz="10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رایگان</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952500">
                <a:tc>
                  <a:txBody>
                    <a:bodyPr/>
                    <a:lstStyle/>
                    <a:p>
                      <a:pPr algn="ctr"/>
                      <a:r>
                        <a:rPr lang="en-US" sz="1400" b="1" u="none" strike="noStrike" baseline="-25000" dirty="0">
                          <a:solidFill>
                            <a:schemeClr val="bg1"/>
                          </a:solidFill>
                          <a:effectLst/>
                        </a:rPr>
                        <a:t>OZee</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rPr>
                        <a:t>Zee Entertainment Enterprises</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India,USA,UK,Isrel,Russia,France</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rPr>
                        <a:t>Zee </a:t>
                      </a:r>
                      <a:r>
                        <a:rPr lang="en-US" sz="1400" b="1" u="none" strike="noStrike" baseline="-25000" dirty="0" err="1">
                          <a:solidFill>
                            <a:schemeClr val="bg1"/>
                          </a:solidFill>
                          <a:effectLst/>
                        </a:rPr>
                        <a:t>TV</a:t>
                      </a:r>
                      <a:r>
                        <a:rPr lang="en-US" sz="1400" b="1" baseline="-25000" dirty="0" err="1">
                          <a:solidFill>
                            <a:schemeClr val="bg1"/>
                          </a:solidFill>
                          <a:effectLst/>
                        </a:rPr>
                        <a:t>Android,ios,Windows,Java</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err="1">
                          <a:solidFill>
                            <a:schemeClr val="bg1"/>
                          </a:solidFill>
                          <a:effectLst/>
                        </a:rPr>
                        <a:t>DittoTV</a:t>
                      </a:r>
                      <a:r>
                        <a:rPr lang="en-US" sz="1400" b="1" baseline="-25000" dirty="0">
                          <a:solidFill>
                            <a:schemeClr val="bg1"/>
                          </a:solidFill>
                          <a:effectLst/>
                        </a:rPr>
                        <a:t> on Demand</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است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5308">
                <a:tc>
                  <a:txBody>
                    <a:bodyPr/>
                    <a:lstStyle/>
                    <a:p>
                      <a:pPr algn="ctr"/>
                      <a:r>
                        <a:rPr lang="en-US" sz="1400" b="1" u="none" strike="noStrike" baseline="-25000" dirty="0" err="1">
                          <a:solidFill>
                            <a:schemeClr val="bg1"/>
                          </a:solidFill>
                          <a:effectLst/>
                        </a:rPr>
                        <a:t>SeeSaw</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err="1">
                          <a:solidFill>
                            <a:schemeClr val="bg1"/>
                          </a:solidFill>
                          <a:effectLst/>
                        </a:rPr>
                        <a:t>Arqiva</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UK</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نیست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069">
                <a:tc>
                  <a:txBody>
                    <a:bodyPr/>
                    <a:lstStyle/>
                    <a:p>
                      <a:pPr algn="ctr"/>
                      <a:r>
                        <a:rPr lang="en-US" sz="1400" b="1" u="none" strike="noStrike" baseline="-25000" dirty="0">
                          <a:solidFill>
                            <a:schemeClr val="bg1"/>
                          </a:solidFill>
                          <a:effectLst/>
                        </a:rPr>
                        <a:t>Hulu</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FOX, NBC Universal, ABC, Time Warner</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US &amp; </a:t>
                      </a:r>
                      <a:r>
                        <a:rPr lang="en-US" sz="1400" b="1" u="none" strike="noStrike" baseline="-25000" dirty="0">
                          <a:solidFill>
                            <a:schemeClr val="bg1"/>
                          </a:solidFill>
                          <a:effectLst/>
                        </a:rPr>
                        <a:t>Japan</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PS3, Xbox 360</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Samsung, </a:t>
                      </a:r>
                      <a:r>
                        <a:rPr lang="en-US" sz="1400" b="1" baseline="-25000" dirty="0" err="1">
                          <a:solidFill>
                            <a:schemeClr val="bg1"/>
                          </a:solidFill>
                          <a:effectLst/>
                        </a:rPr>
                        <a:t>Vizio</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err="1">
                          <a:solidFill>
                            <a:schemeClr val="bg1"/>
                          </a:solidFill>
                          <a:effectLst/>
                        </a:rPr>
                        <a:t>Roku</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نیست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0834">
                <a:tc>
                  <a:txBody>
                    <a:bodyPr/>
                    <a:lstStyle/>
                    <a:p>
                      <a:pPr algn="ctr"/>
                      <a:r>
                        <a:rPr lang="en-US" sz="1400" b="1" u="none" strike="noStrike" baseline="-25000" dirty="0">
                          <a:solidFill>
                            <a:schemeClr val="bg1"/>
                          </a:solidFill>
                          <a:effectLst/>
                        </a:rPr>
                        <a:t>RTÉ Player</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rPr>
                        <a:t>RTÉ</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Ireland</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است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33728972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61481895"/>
              </p:ext>
            </p:extLst>
          </p:nvPr>
        </p:nvGraphicFramePr>
        <p:xfrm>
          <a:off x="1096963" y="1582738"/>
          <a:ext cx="9926631" cy="4231062"/>
        </p:xfrm>
        <a:graphic>
          <a:graphicData uri="http://schemas.openxmlformats.org/drawingml/2006/table">
            <a:tbl>
              <a:tblPr>
                <a:tableStyleId>{93296810-A885-4BE3-A3E7-6D5BEEA58F35}</a:tableStyleId>
              </a:tblPr>
              <a:tblGrid>
                <a:gridCol w="763587"/>
                <a:gridCol w="858266"/>
                <a:gridCol w="668908"/>
                <a:gridCol w="763587"/>
                <a:gridCol w="763587"/>
                <a:gridCol w="763587"/>
                <a:gridCol w="763587"/>
                <a:gridCol w="763587"/>
                <a:gridCol w="763587"/>
                <a:gridCol w="763587"/>
                <a:gridCol w="763587"/>
                <a:gridCol w="763587"/>
                <a:gridCol w="763587"/>
              </a:tblGrid>
              <a:tr h="677862">
                <a:tc>
                  <a:txBody>
                    <a:bodyPr/>
                    <a:lstStyle/>
                    <a:p>
                      <a:pPr algn="ctr" rtl="1"/>
                      <a:r>
                        <a:rPr lang="fa-IR" sz="1400" baseline="0" dirty="0" smtClean="0">
                          <a:solidFill>
                            <a:schemeClr val="tx1"/>
                          </a:solidFill>
                          <a:effectLst/>
                          <a:latin typeface="Britannic Bold" panose="020B0903060703020204" pitchFamily="34" charset="0"/>
                          <a:cs typeface="B Titr" panose="00000700000000000000" pitchFamily="2" charset="-78"/>
                        </a:rPr>
                        <a:t>سرویس</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800" baseline="-25000" dirty="0" smtClean="0">
                          <a:solidFill>
                            <a:schemeClr val="tx1"/>
                          </a:solidFill>
                          <a:effectLst/>
                          <a:latin typeface="Britannic Bold" panose="020B0903060703020204" pitchFamily="34" charset="0"/>
                          <a:cs typeface="B Titr" panose="00000700000000000000" pitchFamily="2" charset="-78"/>
                        </a:rPr>
                        <a:t>پشتیبان</a:t>
                      </a:r>
                      <a:endParaRPr lang="en-US" sz="18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ناحیه جغرافیایی</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وب سایت</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br>
                        <a:rPr lang="fa-IR" sz="1400" baseline="-25000" dirty="0" smtClean="0">
                          <a:solidFill>
                            <a:schemeClr val="tx1"/>
                          </a:solidFill>
                          <a:effectLst/>
                          <a:latin typeface="Britannic Bold" panose="020B0903060703020204" pitchFamily="34" charset="0"/>
                          <a:cs typeface="B Titr" panose="00000700000000000000" pitchFamily="2" charset="-78"/>
                        </a:rPr>
                      </a:br>
                      <a:r>
                        <a:rPr lang="fa-IR" sz="1400" baseline="-25000" dirty="0" smtClean="0">
                          <a:solidFill>
                            <a:schemeClr val="tx1"/>
                          </a:solidFill>
                          <a:effectLst/>
                          <a:latin typeface="Britannic Bold" panose="020B0903060703020204" pitchFamily="34" charset="0"/>
                          <a:cs typeface="B Titr" panose="00000700000000000000" pitchFamily="2" charset="-78"/>
                        </a:rPr>
                        <a:t>تحت ویندوز</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مکینتاش</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لینوکس</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u="none" strike="noStrike"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en-US" sz="1400" u="none" strike="noStrike" baseline="-25000" dirty="0" smtClean="0">
                          <a:solidFill>
                            <a:schemeClr val="tx1"/>
                          </a:solidFill>
                          <a:effectLst/>
                          <a:latin typeface="Britannic Bold" panose="020B0903060703020204" pitchFamily="34" charset="0"/>
                          <a:cs typeface="B Titr" panose="00000700000000000000" pitchFamily="2" charset="-78"/>
                        </a:rPr>
                        <a:t>IOS</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اندروید</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 </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کنسول بازی</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نرم افزار </a:t>
                      </a:r>
                    </a:p>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تلویزیون</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000" baseline="0" smtClean="0">
                          <a:solidFill>
                            <a:schemeClr val="tx1"/>
                          </a:solidFill>
                          <a:effectLst/>
                          <a:latin typeface="Britannic Bold" panose="020B0903060703020204" pitchFamily="34" charset="0"/>
                          <a:cs typeface="B Titr" panose="00000700000000000000" pitchFamily="2" charset="-78"/>
                        </a:rPr>
                        <a:t>نرم افزار</a:t>
                      </a:r>
                    </a:p>
                    <a:p>
                      <a:pPr algn="ctr" rtl="1"/>
                      <a:r>
                        <a:rPr lang="fa-IR" sz="1000" baseline="0" smtClean="0">
                          <a:solidFill>
                            <a:schemeClr val="tx1"/>
                          </a:solidFill>
                          <a:effectLst/>
                          <a:latin typeface="Britannic Bold" panose="020B0903060703020204" pitchFamily="34" charset="0"/>
                          <a:cs typeface="B Titr" panose="00000700000000000000" pitchFamily="2" charset="-78"/>
                        </a:rPr>
                        <a:t>ستاپ </a:t>
                      </a:r>
                      <a:r>
                        <a:rPr lang="fa-IR" sz="1000" baseline="0" dirty="0" smtClean="0">
                          <a:solidFill>
                            <a:schemeClr val="tx1"/>
                          </a:solidFill>
                          <a:effectLst/>
                          <a:latin typeface="Britannic Bold" panose="020B0903060703020204" pitchFamily="34" charset="0"/>
                          <a:cs typeface="B Titr" panose="00000700000000000000" pitchFamily="2" charset="-78"/>
                        </a:rPr>
                        <a:t>باکس</a:t>
                      </a:r>
                      <a:endParaRPr lang="en-US" sz="10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pPr algn="ctr" rtl="1"/>
                      <a:r>
                        <a:rPr lang="fa-IR" sz="1400" baseline="-25000" dirty="0" smtClean="0">
                          <a:solidFill>
                            <a:schemeClr val="tx1"/>
                          </a:solidFill>
                          <a:effectLst/>
                          <a:latin typeface="Britannic Bold" panose="020B0903060703020204" pitchFamily="34" charset="0"/>
                          <a:cs typeface="B Titr" panose="00000700000000000000" pitchFamily="2" charset="-78"/>
                        </a:rPr>
                        <a:t>رایگان</a:t>
                      </a:r>
                      <a:endParaRPr lang="en-US" sz="1400" baseline="-25000" dirty="0">
                        <a:solidFill>
                          <a:schemeClr val="tx1"/>
                        </a:solidFill>
                        <a:effectLst/>
                        <a:latin typeface="Britannic Bold" panose="020B0903060703020204" pitchFamily="34" charset="0"/>
                        <a:cs typeface="B Titr" panose="00000700000000000000" pitchFamily="2" charset="-78"/>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r>
              <a:tr h="952500">
                <a:tc>
                  <a:txBody>
                    <a:bodyPr/>
                    <a:lstStyle/>
                    <a:p>
                      <a:pPr algn="ctr"/>
                      <a:r>
                        <a:rPr lang="en-US" sz="1400" b="1" u="none" strike="noStrike" baseline="-25000" dirty="0">
                          <a:solidFill>
                            <a:schemeClr val="bg1"/>
                          </a:solidFill>
                          <a:effectLst/>
                        </a:rPr>
                        <a:t>TV3 Catch Up</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TV3</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Ireland</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است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45308">
                <a:tc>
                  <a:txBody>
                    <a:bodyPr/>
                    <a:lstStyle/>
                    <a:p>
                      <a:pPr algn="ctr"/>
                      <a:r>
                        <a:rPr lang="en-US" sz="1400" b="1" u="none" strike="noStrike" baseline="-25000" dirty="0">
                          <a:solidFill>
                            <a:schemeClr val="bg1"/>
                          </a:solidFill>
                          <a:effectLst/>
                        </a:rPr>
                        <a:t>Global Video</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rPr>
                        <a:t>Global</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Canada</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نیست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548069">
                <a:tc>
                  <a:txBody>
                    <a:bodyPr/>
                    <a:lstStyle/>
                    <a:p>
                      <a:pPr algn="ctr"/>
                      <a:r>
                        <a:rPr lang="en-US" sz="1400" b="1" u="none" strike="noStrike" baseline="-25000" dirty="0">
                          <a:solidFill>
                            <a:schemeClr val="bg1"/>
                          </a:solidFill>
                          <a:effectLst/>
                        </a:rPr>
                        <a:t>Global Video</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SBNTV1, The </a:t>
                      </a:r>
                      <a:r>
                        <a:rPr lang="en-US" sz="1400" b="1" baseline="-25000" dirty="0" err="1">
                          <a:solidFill>
                            <a:schemeClr val="bg1"/>
                          </a:solidFill>
                          <a:effectLst/>
                        </a:rPr>
                        <a:t>Sumlin</a:t>
                      </a:r>
                      <a:r>
                        <a:rPr lang="en-US" sz="1400" b="1" baseline="-25000" dirty="0">
                          <a:solidFill>
                            <a:schemeClr val="bg1"/>
                          </a:solidFill>
                          <a:effectLst/>
                        </a:rPr>
                        <a:t> Broadcasting Network, Classic Soul Channel.....</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US</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PS3, Xbox 360</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a:solidFill>
                            <a:schemeClr val="bg1"/>
                          </a:solidFill>
                          <a:effectLst/>
                        </a:rPr>
                        <a:t>Samsung, Vizio</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fa-IR" sz="1400" b="1" baseline="-25000" dirty="0" smtClean="0">
                          <a:solidFill>
                            <a:schemeClr val="bg1"/>
                          </a:solidFill>
                          <a:effectLst/>
                        </a:rPr>
                        <a:t>-</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است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650834">
                <a:tc>
                  <a:txBody>
                    <a:bodyPr/>
                    <a:lstStyle/>
                    <a:p>
                      <a:pPr algn="ctr"/>
                      <a:r>
                        <a:rPr lang="en-US" sz="1400" b="1" u="sng" baseline="-25000" dirty="0" err="1">
                          <a:solidFill>
                            <a:schemeClr val="bg1"/>
                          </a:solidFill>
                          <a:effectLst/>
                        </a:rPr>
                        <a:t>myTV</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u="none" strike="noStrike" baseline="-25000" dirty="0">
                          <a:solidFill>
                            <a:schemeClr val="bg1"/>
                          </a:solidFill>
                          <a:effectLst/>
                        </a:rPr>
                        <a:t>OSN</a:t>
                      </a:r>
                      <a:r>
                        <a:rPr lang="en-US" sz="1400" b="1" baseline="-25000" dirty="0">
                          <a:solidFill>
                            <a:schemeClr val="bg1"/>
                          </a:solidFill>
                          <a:effectLst/>
                        </a:rPr>
                        <a:t>, </a:t>
                      </a:r>
                      <a:r>
                        <a:rPr lang="en-US" sz="1400" b="1" u="none" strike="noStrike" baseline="-25000" dirty="0" err="1">
                          <a:solidFill>
                            <a:schemeClr val="bg1"/>
                          </a:solidFill>
                          <a:effectLst/>
                        </a:rPr>
                        <a:t>Rotana</a:t>
                      </a:r>
                      <a:r>
                        <a:rPr lang="en-US" sz="1400" b="1" u="none" strike="noStrike" baseline="-25000" dirty="0">
                          <a:solidFill>
                            <a:schemeClr val="bg1"/>
                          </a:solidFill>
                          <a:effectLst/>
                        </a:rPr>
                        <a:t> Group</a:t>
                      </a:r>
                      <a:r>
                        <a:rPr lang="en-US" sz="1400" b="1" baseline="-25000" dirty="0">
                          <a:solidFill>
                            <a:schemeClr val="bg1"/>
                          </a:solidFill>
                          <a:effectLst/>
                        </a:rPr>
                        <a:t>, SNA Corp.....</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North America, Canada, South America, New Zealand, Australia</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baseline="-25000" dirty="0">
                          <a:solidFill>
                            <a:schemeClr val="bg1"/>
                          </a:solidFill>
                          <a:effectLst/>
                        </a:rPr>
                        <a:t>No</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هنوز نه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هنوز نه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1400" b="1" baseline="-25000" dirty="0">
                          <a:solidFill>
                            <a:schemeClr val="bg1"/>
                          </a:solidFill>
                          <a:effectLst/>
                        </a:rPr>
                        <a:t>No</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بله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هنوز نه</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da-DK" sz="1400" b="1" baseline="-25000" dirty="0">
                          <a:solidFill>
                            <a:schemeClr val="bg1"/>
                          </a:solidFill>
                          <a:effectLst/>
                        </a:rPr>
                        <a:t>Samsung Smart TV, LG Smart TV, Google TV</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b="1" baseline="-25000" dirty="0">
                          <a:solidFill>
                            <a:schemeClr val="bg1"/>
                          </a:solidFill>
                          <a:effectLst/>
                        </a:rPr>
                        <a:t>Western Digital, </a:t>
                      </a:r>
                      <a:r>
                        <a:rPr lang="en-US" sz="1400" b="1" baseline="-25000" dirty="0" err="1">
                          <a:solidFill>
                            <a:schemeClr val="bg1"/>
                          </a:solidFill>
                          <a:effectLst/>
                        </a:rPr>
                        <a:t>Boxee</a:t>
                      </a:r>
                      <a:r>
                        <a:rPr lang="en-US" sz="1400" b="1" baseline="-25000" dirty="0">
                          <a:solidFill>
                            <a:schemeClr val="bg1"/>
                          </a:solidFill>
                          <a:effectLst/>
                        </a:rPr>
                        <a:t> Box, </a:t>
                      </a:r>
                      <a:r>
                        <a:rPr lang="en-US" sz="1400" b="1" baseline="-25000" dirty="0" err="1">
                          <a:solidFill>
                            <a:schemeClr val="bg1"/>
                          </a:solidFill>
                          <a:effectLst/>
                        </a:rPr>
                        <a:t>Netgear</a:t>
                      </a:r>
                      <a:r>
                        <a:rPr lang="en-US" sz="1400" b="1" baseline="-25000" dirty="0">
                          <a:solidFill>
                            <a:schemeClr val="bg1"/>
                          </a:solidFill>
                          <a:effectLst/>
                        </a:rPr>
                        <a:t> NTV 300, Google TV devices, Samsung and Android tablets</a:t>
                      </a: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fa-IR" sz="1400" b="1" baseline="-25000" dirty="0" smtClean="0">
                          <a:solidFill>
                            <a:schemeClr val="bg1"/>
                          </a:solidFill>
                          <a:effectLst/>
                        </a:rPr>
                        <a:t>نیست</a:t>
                      </a:r>
                      <a:endParaRPr lang="en-US" sz="1400" b="1" baseline="-25000" dirty="0">
                        <a:solidFill>
                          <a:schemeClr val="bg1"/>
                        </a:solidFill>
                        <a:effectLst/>
                      </a:endParaRPr>
                    </a:p>
                  </a:txBody>
                  <a:tcPr marL="10897" marR="10897" marT="5448" marB="544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327729086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639" y="2839576"/>
            <a:ext cx="9404723" cy="1400530"/>
          </a:xfrm>
        </p:spPr>
        <p:txBody>
          <a:bodyPr/>
          <a:lstStyle/>
          <a:p>
            <a:pPr algn="ctr" rtl="1"/>
            <a:r>
              <a:rPr lang="fa-IR" sz="6000" dirty="0" smtClean="0">
                <a:cs typeface="B Titr" panose="00000700000000000000" pitchFamily="2" charset="-78"/>
              </a:rPr>
              <a:t>تلویزیون های اینترنتی دنیا</a:t>
            </a:r>
            <a:endParaRPr lang="en-US" sz="60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341200838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IPTV</a:t>
            </a:r>
            <a:endParaRPr lang="en-US" dirty="0"/>
          </a:p>
        </p:txBody>
      </p:sp>
      <p:sp>
        <p:nvSpPr>
          <p:cNvPr id="3" name="Content Placeholder 2"/>
          <p:cNvSpPr>
            <a:spLocks noGrp="1"/>
          </p:cNvSpPr>
          <p:nvPr>
            <p:ph idx="1"/>
          </p:nvPr>
        </p:nvSpPr>
        <p:spPr/>
        <p:txBody>
          <a:bodyPr/>
          <a:lstStyle/>
          <a:p>
            <a:pPr marL="0" indent="0" algn="just" rtl="1">
              <a:buNone/>
            </a:pPr>
            <a:r>
              <a:rPr lang="fa-IR" dirty="0" smtClean="0">
                <a:cs typeface="B Nazanin" panose="00000400000000000000" pitchFamily="2" charset="-78"/>
              </a:rPr>
              <a:t>تلویزیون تعاملی یا </a:t>
            </a:r>
            <a:r>
              <a:rPr lang="en-US" dirty="0">
                <a:cs typeface="B Nazanin" panose="00000400000000000000" pitchFamily="2" charset="-78"/>
              </a:rPr>
              <a:t>IPTV</a:t>
            </a:r>
            <a:r>
              <a:rPr lang="fa-IR" dirty="0">
                <a:cs typeface="B Nazanin" panose="00000400000000000000" pitchFamily="2" charset="-78"/>
              </a:rPr>
              <a:t> </a:t>
            </a:r>
            <a:r>
              <a:rPr lang="fa-IR" dirty="0" smtClean="0">
                <a:cs typeface="B Nazanin" panose="00000400000000000000" pitchFamily="2" charset="-78"/>
              </a:rPr>
              <a:t>به طور خلاصه یک </a:t>
            </a:r>
            <a:r>
              <a:rPr lang="fa-IR" dirty="0">
                <a:cs typeface="B Nazanin" panose="00000400000000000000" pitchFamily="2" charset="-78"/>
              </a:rPr>
              <a:t>سیستم انتقال است که اطلاعات صوتی، تصویری و متنی در آن </a:t>
            </a:r>
            <a:r>
              <a:rPr lang="fa-IR" dirty="0" smtClean="0">
                <a:cs typeface="B Nazanin" panose="00000400000000000000" pitchFamily="2" charset="-78"/>
              </a:rPr>
              <a:t>بر</a:t>
            </a:r>
            <a:r>
              <a:rPr lang="en-US" dirty="0" smtClean="0">
                <a:cs typeface="B Nazanin" panose="00000400000000000000" pitchFamily="2" charset="-78"/>
              </a:rPr>
              <a:t> </a:t>
            </a:r>
            <a:r>
              <a:rPr lang="fa-IR" dirty="0" smtClean="0">
                <a:cs typeface="B Nazanin" panose="00000400000000000000" pitchFamily="2" charset="-78"/>
              </a:rPr>
              <a:t>روی </a:t>
            </a:r>
            <a:r>
              <a:rPr lang="fa-IR" dirty="0">
                <a:cs typeface="B Nazanin" panose="00000400000000000000" pitchFamily="2" charset="-78"/>
              </a:rPr>
              <a:t>یک کانال </a:t>
            </a:r>
            <a:r>
              <a:rPr lang="fa-IR" dirty="0" smtClean="0">
                <a:cs typeface="B Nazanin" panose="00000400000000000000" pitchFamily="2" charset="-78"/>
              </a:rPr>
              <a:t>و </a:t>
            </a:r>
            <a:r>
              <a:rPr lang="fa-IR" dirty="0">
                <a:cs typeface="B Nazanin" panose="00000400000000000000" pitchFamily="2" charset="-78"/>
              </a:rPr>
              <a:t>از طریق شبکه اینترنت در اختیار کاربر قرار می گیرد. </a:t>
            </a:r>
          </a:p>
          <a:p>
            <a:pPr marL="0" indent="0" algn="just" rtl="1">
              <a:buNone/>
            </a:pPr>
            <a:r>
              <a:rPr lang="fa-IR" dirty="0" smtClean="0">
                <a:cs typeface="B Nazanin" panose="00000400000000000000" pitchFamily="2" charset="-78"/>
              </a:rPr>
              <a:t>- کیفیت تضمین شده</a:t>
            </a:r>
          </a:p>
          <a:p>
            <a:pPr algn="just" rtl="1">
              <a:buFontTx/>
              <a:buChar char="-"/>
            </a:pPr>
            <a:r>
              <a:rPr lang="fa-IR" dirty="0" smtClean="0">
                <a:cs typeface="B Nazanin" panose="00000400000000000000" pitchFamily="2" charset="-78"/>
              </a:rPr>
              <a:t>امنیت</a:t>
            </a:r>
          </a:p>
          <a:p>
            <a:pPr algn="just" rtl="1">
              <a:buFontTx/>
              <a:buChar char="-"/>
            </a:pPr>
            <a:r>
              <a:rPr lang="fa-IR" dirty="0" smtClean="0">
                <a:cs typeface="B Nazanin" panose="00000400000000000000" pitchFamily="2" charset="-78"/>
              </a:rPr>
              <a:t> </a:t>
            </a:r>
            <a:r>
              <a:rPr lang="fa-IR" dirty="0">
                <a:cs typeface="B Nazanin" panose="00000400000000000000" pitchFamily="2" charset="-78"/>
              </a:rPr>
              <a:t>قابلیت اطمینان </a:t>
            </a:r>
            <a:endParaRPr lang="fa-IR" dirty="0" smtClean="0">
              <a:cs typeface="B Nazanin" panose="00000400000000000000" pitchFamily="2" charset="-78"/>
            </a:endParaRPr>
          </a:p>
          <a:p>
            <a:pPr algn="just" rtl="1">
              <a:buFontTx/>
              <a:buChar char="-"/>
            </a:pPr>
            <a:r>
              <a:rPr lang="fa-IR" dirty="0" smtClean="0">
                <a:cs typeface="B Nazanin" panose="00000400000000000000" pitchFamily="2" charset="-78"/>
              </a:rPr>
              <a:t>تعاملی بودن</a:t>
            </a:r>
          </a:p>
          <a:p>
            <a:pPr marL="0" indent="0" algn="just" rtl="1">
              <a:buNone/>
            </a:pPr>
            <a:r>
              <a:rPr lang="fa-IR" dirty="0" smtClean="0">
                <a:cs typeface="B Nazanin" panose="00000400000000000000" pitchFamily="2" charset="-78"/>
              </a:rPr>
              <a:t> </a:t>
            </a:r>
            <a:r>
              <a:rPr lang="fa-IR" dirty="0">
                <a:cs typeface="B Nazanin" panose="00000400000000000000" pitchFamily="2" charset="-78"/>
              </a:rPr>
              <a:t>از خصوصیات تصاویر ارسالی در این سیستم است. </a:t>
            </a:r>
            <a:r>
              <a:rPr lang="fa-IR" dirty="0" smtClean="0">
                <a:cs typeface="B Nazanin" panose="00000400000000000000" pitchFamily="2" charset="-78"/>
              </a:rPr>
              <a:t>این</a:t>
            </a:r>
            <a:r>
              <a:rPr lang="en-US" dirty="0" smtClean="0">
                <a:cs typeface="B Nazanin" panose="00000400000000000000" pitchFamily="2" charset="-78"/>
              </a:rPr>
              <a:t> </a:t>
            </a:r>
            <a:r>
              <a:rPr lang="fa-IR" dirty="0" smtClean="0">
                <a:cs typeface="B Nazanin" panose="00000400000000000000" pitchFamily="2" charset="-78"/>
              </a:rPr>
              <a:t>سیگنال </a:t>
            </a:r>
            <a:r>
              <a:rPr lang="fa-IR" dirty="0">
                <a:cs typeface="B Nazanin" panose="00000400000000000000" pitchFamily="2" charset="-78"/>
              </a:rPr>
              <a:t>های تلویزیونی می </a:t>
            </a:r>
            <a:r>
              <a:rPr lang="fa-IR" dirty="0" smtClean="0">
                <a:cs typeface="B Nazanin" panose="00000400000000000000" pitchFamily="2" charset="-78"/>
              </a:rPr>
              <a:t>توانند </a:t>
            </a:r>
            <a:r>
              <a:rPr lang="fa-IR" dirty="0">
                <a:cs typeface="B Nazanin" panose="00000400000000000000" pitchFamily="2" charset="-78"/>
              </a:rPr>
              <a:t>از طریق کامپیوترها و تلویزیون های خانگی و یا هر وسیله چند رسانه ای </a:t>
            </a:r>
            <a:r>
              <a:rPr lang="fa-IR" dirty="0" smtClean="0">
                <a:cs typeface="B Nazanin" panose="00000400000000000000" pitchFamily="2" charset="-78"/>
              </a:rPr>
              <a:t>که</a:t>
            </a:r>
            <a:r>
              <a:rPr lang="en-US" dirty="0" smtClean="0">
                <a:cs typeface="B Nazanin" panose="00000400000000000000" pitchFamily="2" charset="-78"/>
              </a:rPr>
              <a:t> </a:t>
            </a:r>
            <a:r>
              <a:rPr lang="fa-IR" dirty="0" smtClean="0">
                <a:cs typeface="B Nazanin" panose="00000400000000000000" pitchFamily="2" charset="-78"/>
              </a:rPr>
              <a:t>قابلیت </a:t>
            </a:r>
            <a:r>
              <a:rPr lang="fa-IR" dirty="0">
                <a:cs typeface="B Nazanin" panose="00000400000000000000" pitchFamily="2" charset="-78"/>
              </a:rPr>
              <a:t>دریافت سیگنال های ویدئویی را دارد </a:t>
            </a:r>
            <a:r>
              <a:rPr lang="en-US" dirty="0" smtClean="0">
                <a:cs typeface="B Nazanin" panose="00000400000000000000" pitchFamily="2" charset="-78"/>
              </a:rPr>
              <a:t>)</a:t>
            </a:r>
            <a:r>
              <a:rPr lang="fa-IR" dirty="0" smtClean="0">
                <a:cs typeface="B Nazanin" panose="00000400000000000000" pitchFamily="2" charset="-78"/>
              </a:rPr>
              <a:t>مانند </a:t>
            </a:r>
            <a:r>
              <a:rPr lang="fa-IR" dirty="0">
                <a:cs typeface="B Nazanin" panose="00000400000000000000" pitchFamily="2" charset="-78"/>
              </a:rPr>
              <a:t>کنسول های </a:t>
            </a:r>
            <a:r>
              <a:rPr lang="fa-IR" dirty="0" smtClean="0">
                <a:cs typeface="B Nazanin" panose="00000400000000000000" pitchFamily="2" charset="-78"/>
              </a:rPr>
              <a:t>بازی</a:t>
            </a:r>
            <a:r>
              <a:rPr lang="en-US" dirty="0" smtClean="0">
                <a:cs typeface="B Nazanin" panose="00000400000000000000" pitchFamily="2" charset="-78"/>
              </a:rPr>
              <a:t>(</a:t>
            </a:r>
            <a:r>
              <a:rPr lang="fa-IR" dirty="0" smtClean="0">
                <a:cs typeface="B Nazanin" panose="00000400000000000000" pitchFamily="2" charset="-78"/>
              </a:rPr>
              <a:t> </a:t>
            </a:r>
            <a:r>
              <a:rPr lang="fa-IR" dirty="0">
                <a:cs typeface="B Nazanin" panose="00000400000000000000" pitchFamily="2" charset="-78"/>
              </a:rPr>
              <a:t>مشاهده گردد.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16076566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05064952"/>
              </p:ext>
            </p:extLst>
          </p:nvPr>
        </p:nvGraphicFramePr>
        <p:xfrm>
          <a:off x="2453480" y="1418420"/>
          <a:ext cx="6918649" cy="4450080"/>
        </p:xfrm>
        <a:graphic>
          <a:graphicData uri="http://schemas.openxmlformats.org/drawingml/2006/table">
            <a:tbl>
              <a:tblPr firstRow="1" bandRow="1">
                <a:tableStyleId>{5C22544A-7EE6-4342-B048-85BDC9FD1C3A}</a:tableStyleId>
              </a:tblPr>
              <a:tblGrid>
                <a:gridCol w="4557932"/>
                <a:gridCol w="1244991"/>
                <a:gridCol w="1115726"/>
              </a:tblGrid>
              <a:tr h="37084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algn="ctr" rtl="1"/>
                      <a:r>
                        <a:rPr lang="en-US" sz="1400" dirty="0" smtClean="0"/>
                        <a:t>http://iview.abc.net.au/</a:t>
                      </a:r>
                      <a:endParaRPr lang="en-US" sz="1400" dirty="0"/>
                    </a:p>
                  </a:txBody>
                  <a:tcPr/>
                </a:tc>
                <a:tc>
                  <a:txBody>
                    <a:bodyPr/>
                    <a:lstStyle/>
                    <a:p>
                      <a:pPr algn="ctr" rtl="1"/>
                      <a:r>
                        <a:rPr lang="fa-IR" sz="1400" dirty="0" smtClean="0"/>
                        <a:t>استرالیا</a:t>
                      </a:r>
                      <a:endParaRPr lang="en-US" sz="1400" dirty="0"/>
                    </a:p>
                  </a:txBody>
                  <a:tcPr/>
                </a:tc>
                <a:tc>
                  <a:txBody>
                    <a:bodyPr/>
                    <a:lstStyle/>
                    <a:p>
                      <a:pPr algn="ctr" rtl="1"/>
                      <a:r>
                        <a:rPr lang="en-US" sz="1400" dirty="0" smtClean="0"/>
                        <a:t>1</a:t>
                      </a:r>
                      <a:endParaRPr lang="en-US" sz="1400" dirty="0"/>
                    </a:p>
                  </a:txBody>
                  <a:tcPr/>
                </a:tc>
              </a:tr>
              <a:tr h="370840">
                <a:tc>
                  <a:txBody>
                    <a:bodyPr/>
                    <a:lstStyle/>
                    <a:p>
                      <a:pPr algn="ctr" rtl="1"/>
                      <a:r>
                        <a:rPr lang="en-US" sz="1400" dirty="0" smtClean="0"/>
                        <a:t>http://english.cctv.com/live/</a:t>
                      </a:r>
                      <a:endParaRPr lang="en-US" sz="1400" dirty="0"/>
                    </a:p>
                  </a:txBody>
                  <a:tcPr/>
                </a:tc>
                <a:tc>
                  <a:txBody>
                    <a:bodyPr/>
                    <a:lstStyle/>
                    <a:p>
                      <a:pPr algn="ctr" rtl="1"/>
                      <a:r>
                        <a:rPr lang="fa-IR" sz="1400" dirty="0" smtClean="0"/>
                        <a:t>چین</a:t>
                      </a:r>
                      <a:endParaRPr lang="en-US" sz="1400" dirty="0"/>
                    </a:p>
                  </a:txBody>
                  <a:tcPr/>
                </a:tc>
                <a:tc>
                  <a:txBody>
                    <a:bodyPr/>
                    <a:lstStyle/>
                    <a:p>
                      <a:pPr algn="ctr" rtl="1"/>
                      <a:r>
                        <a:rPr lang="en-US" sz="1400" dirty="0" smtClean="0"/>
                        <a:t>2</a:t>
                      </a:r>
                      <a:endParaRPr lang="en-US" sz="1400"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http://www.hotstar.com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3</a:t>
                      </a:r>
                      <a:endParaRPr lang="en-US" sz="1400" dirty="0"/>
                    </a:p>
                  </a:txBody>
                  <a:tcPr/>
                </a:tc>
              </a:tr>
              <a:tr h="370840">
                <a:tc>
                  <a:txBody>
                    <a:bodyPr/>
                    <a:lstStyle/>
                    <a:p>
                      <a:pPr algn="ctr" rtl="1"/>
                      <a:r>
                        <a:rPr lang="en-US" sz="1400" dirty="0" smtClean="0"/>
                        <a:t>https://asianetmobiletv.com/</a:t>
                      </a:r>
                      <a:endParaRPr lang="en-US" sz="1400" dirty="0"/>
                    </a:p>
                  </a:txBody>
                  <a:tcPr/>
                </a:tc>
                <a:tc>
                  <a:txBody>
                    <a:bodyPr/>
                    <a:lstStyle/>
                    <a:p>
                      <a:pPr algn="ctr" rtl="1"/>
                      <a:r>
                        <a:rPr lang="fa-IR" sz="1400" dirty="0" smtClean="0"/>
                        <a:t>هندی</a:t>
                      </a:r>
                      <a:endParaRPr lang="en-US" sz="1400" dirty="0"/>
                    </a:p>
                  </a:txBody>
                  <a:tcPr/>
                </a:tc>
                <a:tc>
                  <a:txBody>
                    <a:bodyPr/>
                    <a:lstStyle/>
                    <a:p>
                      <a:pPr algn="ctr" rtl="1"/>
                      <a:r>
                        <a:rPr lang="fa-IR" sz="1400" baseline="0" dirty="0" smtClean="0"/>
                        <a:t> </a:t>
                      </a:r>
                      <a:r>
                        <a:rPr lang="en-US" sz="1400" baseline="0" dirty="0" smtClean="0"/>
                        <a:t>4</a:t>
                      </a:r>
                      <a:endParaRPr lang="en-US" sz="1400" dirty="0"/>
                    </a:p>
                  </a:txBody>
                  <a:tcPr/>
                </a:tc>
              </a:tr>
              <a:tr h="370840">
                <a:tc>
                  <a:txBody>
                    <a:bodyPr/>
                    <a:lstStyle/>
                    <a:p>
                      <a:pPr algn="ctr" rtl="1"/>
                      <a:r>
                        <a:rPr lang="en-US" sz="1400" dirty="0" smtClean="0"/>
                        <a:t>http://www.sonyliv.com/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5</a:t>
                      </a:r>
                      <a:endParaRPr lang="en-US" sz="1400" dirty="0"/>
                    </a:p>
                  </a:txBody>
                  <a:tcPr/>
                </a:tc>
              </a:tr>
              <a:tr h="370840">
                <a:tc>
                  <a:txBody>
                    <a:bodyPr/>
                    <a:lstStyle/>
                    <a:p>
                      <a:pPr algn="ctr" rtl="1"/>
                      <a:r>
                        <a:rPr lang="en-US" sz="1400" dirty="0" smtClean="0"/>
                        <a:t>https://www.voot.com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6</a:t>
                      </a:r>
                      <a:endParaRPr lang="en-US" sz="1400" dirty="0"/>
                    </a:p>
                  </a:txBody>
                  <a:tcPr/>
                </a:tc>
              </a:tr>
              <a:tr h="370840">
                <a:tc>
                  <a:txBody>
                    <a:bodyPr/>
                    <a:lstStyle/>
                    <a:p>
                      <a:pPr algn="ctr" rtl="1"/>
                      <a:r>
                        <a:rPr lang="en-US" sz="1400" dirty="0" smtClean="0"/>
                        <a:t>http://www.dittotv.com/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7</a:t>
                      </a:r>
                      <a:endParaRPr lang="en-US" sz="1400" dirty="0"/>
                    </a:p>
                  </a:txBody>
                  <a:tcPr/>
                </a:tc>
              </a:tr>
              <a:tr h="370840">
                <a:tc>
                  <a:txBody>
                    <a:bodyPr/>
                    <a:lstStyle/>
                    <a:p>
                      <a:pPr algn="ctr" rtl="1"/>
                      <a:r>
                        <a:rPr lang="en-US" sz="1400" dirty="0" smtClean="0"/>
                        <a:t>https://www.yupptv.com/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8</a:t>
                      </a:r>
                      <a:endParaRPr lang="en-US" sz="1400" dirty="0"/>
                    </a:p>
                  </a:txBody>
                  <a:tcPr/>
                </a:tc>
              </a:tr>
              <a:tr h="370840">
                <a:tc>
                  <a:txBody>
                    <a:bodyPr/>
                    <a:lstStyle/>
                    <a:p>
                      <a:pPr algn="ctr" rtl="1"/>
                      <a:r>
                        <a:rPr lang="en-US" sz="1400" dirty="0" smtClean="0"/>
                        <a:t>http://www.indiatvnews.com/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9</a:t>
                      </a:r>
                      <a:endParaRPr lang="en-US" sz="1400" dirty="0"/>
                    </a:p>
                  </a:txBody>
                  <a:tcPr/>
                </a:tc>
              </a:tr>
              <a:tr h="370840">
                <a:tc>
                  <a:txBody>
                    <a:bodyPr/>
                    <a:lstStyle/>
                    <a:p>
                      <a:pPr algn="ctr" rtl="1"/>
                      <a:r>
                        <a:rPr lang="en-US" sz="1400" dirty="0" smtClean="0"/>
                        <a:t>https://www.yuppflix.com/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10</a:t>
                      </a:r>
                      <a:endParaRPr lang="en-US" sz="1400" dirty="0"/>
                    </a:p>
                  </a:txBody>
                  <a:tcPr/>
                </a:tc>
              </a:tr>
              <a:tr h="370840">
                <a:tc>
                  <a:txBody>
                    <a:bodyPr/>
                    <a:lstStyle/>
                    <a:p>
                      <a:pPr algn="ctr" rtl="1"/>
                      <a:r>
                        <a:rPr lang="en-US" sz="1400" dirty="0" smtClean="0"/>
                        <a:t>http://english.cctv.com/</a:t>
                      </a:r>
                      <a:endParaRPr lang="en-US" sz="1400" dirty="0"/>
                    </a:p>
                  </a:txBody>
                  <a:tcPr/>
                </a:tc>
                <a:tc>
                  <a:txBody>
                    <a:bodyPr/>
                    <a:lstStyle/>
                    <a:p>
                      <a:pPr algn="ctr" rtl="1"/>
                      <a:r>
                        <a:rPr lang="fa-IR" sz="1400" dirty="0" smtClean="0"/>
                        <a:t>چین</a:t>
                      </a:r>
                      <a:endParaRPr lang="en-US" sz="1400" dirty="0"/>
                    </a:p>
                  </a:txBody>
                  <a:tcPr/>
                </a:tc>
                <a:tc>
                  <a:txBody>
                    <a:bodyPr/>
                    <a:lstStyle/>
                    <a:p>
                      <a:pPr algn="ctr" rtl="1"/>
                      <a:r>
                        <a:rPr lang="en-US" sz="1400" dirty="0" smtClean="0"/>
                        <a:t>11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19280074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4220455"/>
              </p:ext>
            </p:extLst>
          </p:nvPr>
        </p:nvGraphicFramePr>
        <p:xfrm>
          <a:off x="2819398" y="1710519"/>
          <a:ext cx="6453218" cy="4173390"/>
        </p:xfrm>
        <a:graphic>
          <a:graphicData uri="http://schemas.openxmlformats.org/drawingml/2006/table">
            <a:tbl>
              <a:tblPr firstRow="1" bandRow="1">
                <a:tableStyleId>{5C22544A-7EE6-4342-B048-85BDC9FD1C3A}</a:tableStyleId>
              </a:tblPr>
              <a:tblGrid>
                <a:gridCol w="4092501"/>
                <a:gridCol w="1244991"/>
                <a:gridCol w="1115726"/>
              </a:tblGrid>
              <a:tr h="37084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https://erosnow.com/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12</a:t>
                      </a:r>
                      <a:endParaRPr lang="en-US" sz="1400" dirty="0"/>
                    </a:p>
                  </a:txBody>
                  <a:tcPr/>
                </a:tc>
              </a:tr>
              <a:tr h="440225">
                <a:tc>
                  <a:txBody>
                    <a:bodyPr/>
                    <a:lstStyle/>
                    <a:p>
                      <a:pPr algn="ctr" rtl="1"/>
                      <a:r>
                        <a:rPr lang="en-US" sz="1400" dirty="0" smtClean="0"/>
                        <a:t>http://play.hungama.com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13</a:t>
                      </a:r>
                      <a:endParaRPr lang="en-US" sz="1400" dirty="0"/>
                    </a:p>
                  </a:txBody>
                  <a:tcPr/>
                </a:tc>
              </a:tr>
              <a:tr h="370840">
                <a:tc>
                  <a:txBody>
                    <a:bodyPr/>
                    <a:lstStyle/>
                    <a:p>
                      <a:pPr algn="ctr" rtl="1"/>
                      <a:r>
                        <a:rPr lang="en-US" sz="1400" dirty="0" smtClean="0"/>
                        <a:t>http://www.ozee.com/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fa-IR" sz="1400" baseline="0" dirty="0" smtClean="0"/>
                        <a:t> </a:t>
                      </a:r>
                      <a:r>
                        <a:rPr lang="en-US" sz="1400" baseline="0" dirty="0" smtClean="0"/>
                        <a:t>14</a:t>
                      </a:r>
                      <a:endParaRPr lang="en-US" sz="1400" dirty="0"/>
                    </a:p>
                  </a:txBody>
                  <a:tcPr/>
                </a:tc>
              </a:tr>
              <a:tr h="370840">
                <a:tc>
                  <a:txBody>
                    <a:bodyPr/>
                    <a:lstStyle/>
                    <a:p>
                      <a:pPr algn="ctr" rtl="1"/>
                      <a:r>
                        <a:rPr lang="en-US" sz="1400" dirty="0" smtClean="0"/>
                        <a:t>http://www.ptcnetwork.tv/</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15</a:t>
                      </a:r>
                      <a:endParaRPr lang="en-US" sz="1400" dirty="0"/>
                    </a:p>
                  </a:txBody>
                  <a:tcPr/>
                </a:tc>
              </a:tr>
              <a:tr h="370840">
                <a:tc>
                  <a:txBody>
                    <a:bodyPr/>
                    <a:lstStyle/>
                    <a:p>
                      <a:pPr algn="ctr"/>
                      <a:r>
                        <a:rPr lang="en-US" sz="1400" dirty="0" smtClean="0"/>
                        <a:t>https://www.voot.com/</a:t>
                      </a:r>
                      <a:endParaRPr lang="en-US" sz="1400" dirty="0"/>
                    </a:p>
                  </a:txBody>
                  <a:tcPr/>
                </a:tc>
                <a:tc>
                  <a:txBody>
                    <a:bodyPr/>
                    <a:lstStyle/>
                    <a:p>
                      <a:pPr algn="ctr"/>
                      <a:r>
                        <a:rPr lang="fa-IR" sz="1400" dirty="0" smtClean="0"/>
                        <a:t>هند</a:t>
                      </a:r>
                      <a:endParaRPr lang="en-US" sz="1400" dirty="0"/>
                    </a:p>
                  </a:txBody>
                  <a:tcPr/>
                </a:tc>
                <a:tc>
                  <a:txBody>
                    <a:bodyPr/>
                    <a:lstStyle/>
                    <a:p>
                      <a:pPr algn="ctr" rtl="1"/>
                      <a:r>
                        <a:rPr lang="en-US" sz="1400" dirty="0" smtClean="0"/>
                        <a:t>16</a:t>
                      </a:r>
                      <a:endParaRPr lang="en-US" sz="1400" dirty="0"/>
                    </a:p>
                  </a:txBody>
                  <a:tcPr/>
                </a:tc>
              </a:tr>
              <a:tr h="395605">
                <a:tc>
                  <a:txBody>
                    <a:bodyPr/>
                    <a:lstStyle/>
                    <a:p>
                      <a:pPr algn="ctr" rtl="1"/>
                      <a:r>
                        <a:rPr lang="en-US" sz="1400" dirty="0" smtClean="0"/>
                        <a:t>https://www.nexgtv.com/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17</a:t>
                      </a:r>
                      <a:endParaRPr lang="en-US" sz="1400" dirty="0"/>
                    </a:p>
                  </a:txBody>
                  <a:tcPr/>
                </a:tc>
              </a:tr>
              <a:tr h="370840">
                <a:tc>
                  <a:txBody>
                    <a:bodyPr/>
                    <a:lstStyle/>
                    <a:p>
                      <a:pPr algn="ctr" rtl="1"/>
                      <a:r>
                        <a:rPr lang="en-US" sz="1400" dirty="0" smtClean="0"/>
                        <a:t>http://www.nowtv.com/</a:t>
                      </a:r>
                      <a:endParaRPr lang="en-US" sz="1400" dirty="0"/>
                    </a:p>
                  </a:txBody>
                  <a:tcPr/>
                </a:tc>
                <a:tc>
                  <a:txBody>
                    <a:bodyPr/>
                    <a:lstStyle/>
                    <a:p>
                      <a:pPr algn="ctr" rtl="1"/>
                      <a:r>
                        <a:rPr lang="fa-IR" sz="1400" dirty="0" smtClean="0"/>
                        <a:t>امریکا</a:t>
                      </a:r>
                      <a:endParaRPr lang="en-US" sz="1400" dirty="0"/>
                    </a:p>
                  </a:txBody>
                  <a:tcPr/>
                </a:tc>
                <a:tc>
                  <a:txBody>
                    <a:bodyPr/>
                    <a:lstStyle/>
                    <a:p>
                      <a:pPr algn="ctr" rtl="1"/>
                      <a:r>
                        <a:rPr lang="en-US" sz="1400" dirty="0" smtClean="0"/>
                        <a:t>18</a:t>
                      </a:r>
                      <a:endParaRPr lang="en-US" sz="1400" dirty="0"/>
                    </a:p>
                  </a:txBody>
                  <a:tcPr/>
                </a:tc>
              </a:tr>
              <a:tr h="370840">
                <a:tc>
                  <a:txBody>
                    <a:bodyPr/>
                    <a:lstStyle/>
                    <a:p>
                      <a:pPr algn="ctr" rtl="1"/>
                      <a:r>
                        <a:rPr lang="en-US" sz="1400" dirty="0" smtClean="0"/>
                        <a:t>https://www.youtube.com/</a:t>
                      </a:r>
                      <a:endParaRPr lang="en-US" sz="1400" dirty="0"/>
                    </a:p>
                  </a:txBody>
                  <a:tcPr/>
                </a:tc>
                <a:tc>
                  <a:txBody>
                    <a:bodyPr/>
                    <a:lstStyle/>
                    <a:p>
                      <a:pPr algn="ctr" rtl="1"/>
                      <a:r>
                        <a:rPr lang="fa-IR" sz="1400" dirty="0" smtClean="0"/>
                        <a:t>امریکا</a:t>
                      </a:r>
                      <a:endParaRPr lang="en-US" sz="1400" dirty="0"/>
                    </a:p>
                  </a:txBody>
                  <a:tcPr/>
                </a:tc>
                <a:tc>
                  <a:txBody>
                    <a:bodyPr/>
                    <a:lstStyle/>
                    <a:p>
                      <a:pPr algn="ctr" rtl="1"/>
                      <a:r>
                        <a:rPr lang="en-US" sz="1400" dirty="0" smtClean="0"/>
                        <a:t>19</a:t>
                      </a:r>
                      <a:endParaRPr lang="en-US" sz="1400" dirty="0"/>
                    </a:p>
                  </a:txBody>
                  <a:tcPr/>
                </a:tc>
              </a:tr>
              <a:tr h="370840">
                <a:tc>
                  <a:txBody>
                    <a:bodyPr/>
                    <a:lstStyle/>
                    <a:p>
                      <a:pPr algn="ctr" rtl="1"/>
                      <a:r>
                        <a:rPr lang="en-US" sz="1400" dirty="0" smtClean="0"/>
                        <a:t>https://www.netflix.com/</a:t>
                      </a:r>
                      <a:endParaRPr lang="en-US" sz="1400" dirty="0"/>
                    </a:p>
                  </a:txBody>
                  <a:tcPr/>
                </a:tc>
                <a:tc>
                  <a:txBody>
                    <a:bodyPr/>
                    <a:lstStyle/>
                    <a:p>
                      <a:pPr algn="ctr" rtl="1"/>
                      <a:r>
                        <a:rPr lang="fa-IR" sz="1400" dirty="0" smtClean="0"/>
                        <a:t>امریکا</a:t>
                      </a:r>
                      <a:endParaRPr lang="en-US" sz="1400" dirty="0"/>
                    </a:p>
                  </a:txBody>
                  <a:tcPr/>
                </a:tc>
                <a:tc>
                  <a:txBody>
                    <a:bodyPr/>
                    <a:lstStyle/>
                    <a:p>
                      <a:pPr algn="ctr" rtl="1"/>
                      <a:r>
                        <a:rPr lang="en-US" sz="1400" dirty="0" smtClean="0"/>
                        <a:t>20</a:t>
                      </a:r>
                      <a:endParaRPr lang="en-US" sz="1400" dirty="0"/>
                    </a:p>
                  </a:txBody>
                  <a:tcPr/>
                </a:tc>
              </a:tr>
              <a:tr h="370840">
                <a:tc>
                  <a:txBody>
                    <a:bodyPr/>
                    <a:lstStyle/>
                    <a:p>
                      <a:pPr algn="ctr" rtl="1"/>
                      <a:r>
                        <a:rPr lang="en-US" sz="1400" dirty="0" smtClean="0"/>
                        <a:t>http://www.travelworldonline.in/</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21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439794222"/>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60242481"/>
              </p:ext>
            </p:extLst>
          </p:nvPr>
        </p:nvGraphicFramePr>
        <p:xfrm>
          <a:off x="2683668" y="1610508"/>
          <a:ext cx="6453218" cy="4148625"/>
        </p:xfrm>
        <a:graphic>
          <a:graphicData uri="http://schemas.openxmlformats.org/drawingml/2006/table">
            <a:tbl>
              <a:tblPr firstRow="1" bandRow="1">
                <a:tableStyleId>{5C22544A-7EE6-4342-B048-85BDC9FD1C3A}</a:tableStyleId>
              </a:tblPr>
              <a:tblGrid>
                <a:gridCol w="3985419"/>
                <a:gridCol w="1352073"/>
                <a:gridCol w="1115726"/>
              </a:tblGrid>
              <a:tr h="37084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https://www.ndtv.com/</a:t>
                      </a:r>
                      <a:endParaRPr lang="en-US" sz="1400" dirty="0"/>
                    </a:p>
                  </a:txBody>
                  <a:tcPr/>
                </a:tc>
                <a:tc>
                  <a:txBody>
                    <a:bodyPr/>
                    <a:lstStyle/>
                    <a:p>
                      <a:pPr algn="ctr" rtl="1"/>
                      <a:r>
                        <a:rPr lang="fa-IR" sz="1400" dirty="0" smtClean="0"/>
                        <a:t>هند</a:t>
                      </a:r>
                      <a:endParaRPr lang="en-US" sz="1400" dirty="0"/>
                    </a:p>
                  </a:txBody>
                  <a:tcPr/>
                </a:tc>
                <a:tc>
                  <a:txBody>
                    <a:bodyPr/>
                    <a:lstStyle/>
                    <a:p>
                      <a:pPr algn="ctr" rtl="1"/>
                      <a:r>
                        <a:rPr lang="en-US" sz="1400" dirty="0" smtClean="0"/>
                        <a:t>32</a:t>
                      </a:r>
                      <a:endParaRPr lang="en-US" sz="1400" dirty="0"/>
                    </a:p>
                  </a:txBody>
                  <a:tcPr/>
                </a:tc>
              </a:tr>
              <a:tr h="440225">
                <a:tc>
                  <a:txBody>
                    <a:bodyPr/>
                    <a:lstStyle/>
                    <a:p>
                      <a:pPr algn="ctr" rtl="1"/>
                      <a:r>
                        <a:rPr lang="en-US" sz="1400" dirty="0" smtClean="0"/>
                        <a:t>https://www.mivo.com/</a:t>
                      </a:r>
                      <a:endParaRPr lang="en-US" sz="1400" dirty="0"/>
                    </a:p>
                  </a:txBody>
                  <a:tcPr/>
                </a:tc>
                <a:tc>
                  <a:txBody>
                    <a:bodyPr/>
                    <a:lstStyle/>
                    <a:p>
                      <a:pPr algn="ctr" rtl="1"/>
                      <a:r>
                        <a:rPr lang="fa-IR" sz="1400" dirty="0" smtClean="0"/>
                        <a:t>اندونزی</a:t>
                      </a:r>
                      <a:endParaRPr lang="en-US" sz="1400" dirty="0"/>
                    </a:p>
                  </a:txBody>
                  <a:tcPr/>
                </a:tc>
                <a:tc>
                  <a:txBody>
                    <a:bodyPr/>
                    <a:lstStyle/>
                    <a:p>
                      <a:pPr algn="ctr" rtl="1"/>
                      <a:r>
                        <a:rPr lang="en-US" sz="1400" dirty="0" smtClean="0"/>
                        <a:t>33</a:t>
                      </a:r>
                      <a:endParaRPr lang="en-US" sz="1400" dirty="0"/>
                    </a:p>
                  </a:txBody>
                  <a:tcPr/>
                </a:tc>
              </a:tr>
              <a:tr h="370840">
                <a:tc>
                  <a:txBody>
                    <a:bodyPr/>
                    <a:lstStyle/>
                    <a:p>
                      <a:pPr algn="ctr" rtl="1"/>
                      <a:r>
                        <a:rPr lang="en-US" sz="1400" dirty="0" smtClean="0"/>
                        <a:t>http://www.alrasheedmedia.com/</a:t>
                      </a:r>
                      <a:endParaRPr lang="en-US" sz="1400" dirty="0"/>
                    </a:p>
                  </a:txBody>
                  <a:tcPr/>
                </a:tc>
                <a:tc>
                  <a:txBody>
                    <a:bodyPr/>
                    <a:lstStyle/>
                    <a:p>
                      <a:pPr algn="ctr" rtl="1"/>
                      <a:r>
                        <a:rPr lang="fa-IR" sz="1400" dirty="0" smtClean="0"/>
                        <a:t>عراق</a:t>
                      </a:r>
                      <a:endParaRPr lang="en-US" sz="1400" dirty="0"/>
                    </a:p>
                  </a:txBody>
                  <a:tcPr/>
                </a:tc>
                <a:tc>
                  <a:txBody>
                    <a:bodyPr/>
                    <a:lstStyle/>
                    <a:p>
                      <a:pPr algn="ctr" rtl="1"/>
                      <a:r>
                        <a:rPr lang="fa-IR" sz="1400" baseline="0" dirty="0" smtClean="0"/>
                        <a:t> </a:t>
                      </a:r>
                      <a:r>
                        <a:rPr lang="en-US" sz="1400" baseline="0" dirty="0" smtClean="0"/>
                        <a:t>34</a:t>
                      </a:r>
                      <a:endParaRPr lang="en-US" sz="1400" dirty="0"/>
                    </a:p>
                  </a:txBody>
                  <a:tcPr/>
                </a:tc>
              </a:tr>
              <a:tr h="370840">
                <a:tc>
                  <a:txBody>
                    <a:bodyPr/>
                    <a:lstStyle/>
                    <a:p>
                      <a:pPr algn="ctr" rtl="1"/>
                      <a:r>
                        <a:rPr lang="en-US" sz="1400" dirty="0" smtClean="0"/>
                        <a:t>http://www.alsumaria.tv/</a:t>
                      </a:r>
                      <a:endParaRPr lang="en-US" sz="1400" dirty="0"/>
                    </a:p>
                  </a:txBody>
                  <a:tcPr/>
                </a:tc>
                <a:tc>
                  <a:txBody>
                    <a:bodyPr/>
                    <a:lstStyle/>
                    <a:p>
                      <a:pPr algn="ctr" rtl="1"/>
                      <a:r>
                        <a:rPr lang="fa-IR" sz="1400" dirty="0" smtClean="0"/>
                        <a:t>عراق</a:t>
                      </a:r>
                      <a:endParaRPr lang="en-US" sz="1400" dirty="0"/>
                    </a:p>
                  </a:txBody>
                  <a:tcPr/>
                </a:tc>
                <a:tc>
                  <a:txBody>
                    <a:bodyPr/>
                    <a:lstStyle/>
                    <a:p>
                      <a:pPr algn="ctr" rtl="1"/>
                      <a:r>
                        <a:rPr lang="en-US" sz="1400" dirty="0" smtClean="0"/>
                        <a:t>35</a:t>
                      </a:r>
                      <a:endParaRPr lang="en-US" sz="1400" dirty="0"/>
                    </a:p>
                  </a:txBody>
                  <a:tcPr/>
                </a:tc>
              </a:tr>
              <a:tr h="370840">
                <a:tc>
                  <a:txBody>
                    <a:bodyPr/>
                    <a:lstStyle/>
                    <a:p>
                      <a:pPr algn="ctr"/>
                      <a:r>
                        <a:rPr lang="en-US" sz="1400" dirty="0" smtClean="0"/>
                        <a:t>http://www.rudaw.net</a:t>
                      </a:r>
                      <a:endParaRPr lang="en-US" sz="1400" dirty="0"/>
                    </a:p>
                  </a:txBody>
                  <a:tcPr/>
                </a:tc>
                <a:tc>
                  <a:txBody>
                    <a:bodyPr/>
                    <a:lstStyle/>
                    <a:p>
                      <a:pPr algn="ctr"/>
                      <a:r>
                        <a:rPr lang="fa-IR" sz="1400" dirty="0" smtClean="0"/>
                        <a:t>اقلیم</a:t>
                      </a:r>
                      <a:r>
                        <a:rPr lang="fa-IR" sz="1400" baseline="0" dirty="0" smtClean="0"/>
                        <a:t> کردستان عراق</a:t>
                      </a:r>
                      <a:endParaRPr lang="en-US" sz="1400" dirty="0"/>
                    </a:p>
                  </a:txBody>
                  <a:tcPr/>
                </a:tc>
                <a:tc>
                  <a:txBody>
                    <a:bodyPr/>
                    <a:lstStyle/>
                    <a:p>
                      <a:pPr algn="ctr" rtl="1"/>
                      <a:r>
                        <a:rPr lang="en-US" sz="1400" dirty="0" smtClean="0"/>
                        <a:t>36</a:t>
                      </a:r>
                      <a:endParaRPr lang="en-US" sz="1400" dirty="0"/>
                    </a:p>
                  </a:txBody>
                  <a:tcPr/>
                </a:tc>
              </a:tr>
              <a:tr h="370840">
                <a:tc>
                  <a:txBody>
                    <a:bodyPr/>
                    <a:lstStyle/>
                    <a:p>
                      <a:pPr algn="ctr" rtl="1"/>
                      <a:r>
                        <a:rPr lang="en-US" sz="1400" dirty="0" smtClean="0"/>
                        <a:t>http://www.yestv.com/</a:t>
                      </a:r>
                      <a:endParaRPr lang="en-US" sz="1400" dirty="0"/>
                    </a:p>
                  </a:txBody>
                  <a:tcPr/>
                </a:tc>
                <a:tc>
                  <a:txBody>
                    <a:bodyPr/>
                    <a:lstStyle/>
                    <a:p>
                      <a:pPr algn="ctr" rtl="1"/>
                      <a:r>
                        <a:rPr lang="fa-IR" sz="1400" dirty="0" smtClean="0"/>
                        <a:t>اسرائیل</a:t>
                      </a:r>
                      <a:endParaRPr lang="en-US" sz="1400" dirty="0"/>
                    </a:p>
                  </a:txBody>
                  <a:tcPr/>
                </a:tc>
                <a:tc>
                  <a:txBody>
                    <a:bodyPr/>
                    <a:lstStyle/>
                    <a:p>
                      <a:pPr algn="ctr" rtl="1"/>
                      <a:r>
                        <a:rPr lang="en-US" sz="1400" dirty="0" smtClean="0"/>
                        <a:t>37</a:t>
                      </a:r>
                      <a:endParaRPr lang="en-US" sz="1400" dirty="0"/>
                    </a:p>
                  </a:txBody>
                  <a:tcPr/>
                </a:tc>
              </a:tr>
              <a:tr h="370840">
                <a:tc>
                  <a:txBody>
                    <a:bodyPr/>
                    <a:lstStyle/>
                    <a:p>
                      <a:pPr algn="ctr" rtl="1"/>
                      <a:r>
                        <a:rPr lang="en-US" sz="1400" dirty="0" smtClean="0"/>
                        <a:t>http://www.ntv.co.jp/</a:t>
                      </a:r>
                      <a:endParaRPr lang="en-US" sz="1400" dirty="0"/>
                    </a:p>
                  </a:txBody>
                  <a:tcPr/>
                </a:tc>
                <a:tc>
                  <a:txBody>
                    <a:bodyPr/>
                    <a:lstStyle/>
                    <a:p>
                      <a:pPr algn="ctr" rtl="1"/>
                      <a:r>
                        <a:rPr lang="fa-IR" sz="1400" dirty="0" smtClean="0"/>
                        <a:t>ژاپن</a:t>
                      </a:r>
                      <a:endParaRPr lang="en-US" sz="1400" dirty="0"/>
                    </a:p>
                  </a:txBody>
                  <a:tcPr/>
                </a:tc>
                <a:tc>
                  <a:txBody>
                    <a:bodyPr/>
                    <a:lstStyle/>
                    <a:p>
                      <a:pPr algn="ctr" rtl="1"/>
                      <a:r>
                        <a:rPr lang="en-US" sz="1400" dirty="0" smtClean="0"/>
                        <a:t>38</a:t>
                      </a:r>
                      <a:endParaRPr lang="en-US" sz="1400" dirty="0"/>
                    </a:p>
                  </a:txBody>
                  <a:tcPr/>
                </a:tc>
              </a:tr>
              <a:tr h="370840">
                <a:tc>
                  <a:txBody>
                    <a:bodyPr/>
                    <a:lstStyle/>
                    <a:p>
                      <a:pPr algn="ctr" rtl="1"/>
                      <a:r>
                        <a:rPr lang="en-US" sz="1400" dirty="0" smtClean="0"/>
                        <a:t>http://www.tv-asahi.co.jp/</a:t>
                      </a:r>
                      <a:endParaRPr lang="en-US" sz="1400" dirty="0"/>
                    </a:p>
                  </a:txBody>
                  <a:tcPr/>
                </a:tc>
                <a:tc>
                  <a:txBody>
                    <a:bodyPr/>
                    <a:lstStyle/>
                    <a:p>
                      <a:pPr algn="ctr" rtl="1"/>
                      <a:r>
                        <a:rPr lang="fa-IR" sz="1400" dirty="0" smtClean="0"/>
                        <a:t>لبنان</a:t>
                      </a:r>
                      <a:endParaRPr lang="en-US" sz="1400" dirty="0"/>
                    </a:p>
                  </a:txBody>
                  <a:tcPr/>
                </a:tc>
                <a:tc>
                  <a:txBody>
                    <a:bodyPr/>
                    <a:lstStyle/>
                    <a:p>
                      <a:pPr algn="ctr" rtl="1"/>
                      <a:r>
                        <a:rPr lang="en-US" sz="1400" dirty="0" smtClean="0"/>
                        <a:t>39</a:t>
                      </a:r>
                      <a:endParaRPr lang="en-US" sz="1400" dirty="0"/>
                    </a:p>
                  </a:txBody>
                  <a:tcPr/>
                </a:tc>
              </a:tr>
              <a:tr h="370840">
                <a:tc>
                  <a:txBody>
                    <a:bodyPr/>
                    <a:lstStyle/>
                    <a:p>
                      <a:pPr algn="ctr" rtl="1"/>
                      <a:r>
                        <a:rPr lang="en-US" sz="1400" dirty="0" smtClean="0"/>
                        <a:t>https://www.lbcgroup.tv</a:t>
                      </a:r>
                      <a:endParaRPr lang="en-US" sz="1400" dirty="0"/>
                    </a:p>
                  </a:txBody>
                  <a:tcPr/>
                </a:tc>
                <a:tc>
                  <a:txBody>
                    <a:bodyPr/>
                    <a:lstStyle/>
                    <a:p>
                      <a:pPr algn="ctr" rtl="1"/>
                      <a:r>
                        <a:rPr lang="fa-IR" sz="1400" dirty="0" smtClean="0"/>
                        <a:t>لبنان</a:t>
                      </a:r>
                      <a:endParaRPr lang="en-US" sz="1400" dirty="0"/>
                    </a:p>
                  </a:txBody>
                  <a:tcPr/>
                </a:tc>
                <a:tc>
                  <a:txBody>
                    <a:bodyPr/>
                    <a:lstStyle/>
                    <a:p>
                      <a:pPr algn="ctr" rtl="1"/>
                      <a:r>
                        <a:rPr lang="en-US" sz="1400" dirty="0" smtClean="0"/>
                        <a:t>40</a:t>
                      </a:r>
                      <a:endParaRPr lang="en-US" sz="1400" dirty="0"/>
                    </a:p>
                  </a:txBody>
                  <a:tcPr/>
                </a:tc>
              </a:tr>
              <a:tr h="370840">
                <a:tc>
                  <a:txBody>
                    <a:bodyPr/>
                    <a:lstStyle/>
                    <a:p>
                      <a:pPr algn="ctr" rtl="1"/>
                      <a:r>
                        <a:rPr lang="en-US" sz="1400" dirty="0" smtClean="0"/>
                        <a:t>http://watchfomny.tv/</a:t>
                      </a:r>
                      <a:endParaRPr lang="en-US" sz="1400" dirty="0"/>
                    </a:p>
                  </a:txBody>
                  <a:tcPr/>
                </a:tc>
                <a:tc>
                  <a:txBody>
                    <a:bodyPr/>
                    <a:lstStyle/>
                    <a:p>
                      <a:pPr algn="ctr" rtl="1"/>
                      <a:r>
                        <a:rPr lang="fa-IR" sz="1400" dirty="0" smtClean="0"/>
                        <a:t>لبنان</a:t>
                      </a:r>
                      <a:endParaRPr lang="en-US" sz="1400" dirty="0"/>
                    </a:p>
                  </a:txBody>
                  <a:tcPr/>
                </a:tc>
                <a:tc>
                  <a:txBody>
                    <a:bodyPr/>
                    <a:lstStyle/>
                    <a:p>
                      <a:pPr algn="ctr" rtl="1"/>
                      <a:r>
                        <a:rPr lang="en-US" sz="1400" dirty="0" smtClean="0"/>
                        <a:t>41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309053410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15951589"/>
              </p:ext>
            </p:extLst>
          </p:nvPr>
        </p:nvGraphicFramePr>
        <p:xfrm>
          <a:off x="2576512" y="1635919"/>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http://mypinoy.tv/</a:t>
                      </a:r>
                      <a:endParaRPr lang="en-US" sz="1400" dirty="0"/>
                    </a:p>
                  </a:txBody>
                  <a:tcPr/>
                </a:tc>
                <a:tc>
                  <a:txBody>
                    <a:bodyPr/>
                    <a:lstStyle/>
                    <a:p>
                      <a:pPr algn="ctr" rtl="1"/>
                      <a:r>
                        <a:rPr lang="fa-IR" sz="1400" dirty="0" smtClean="0"/>
                        <a:t>فیلیپین</a:t>
                      </a:r>
                      <a:endParaRPr lang="en-US" sz="1400" dirty="0"/>
                    </a:p>
                  </a:txBody>
                  <a:tcPr/>
                </a:tc>
                <a:tc>
                  <a:txBody>
                    <a:bodyPr/>
                    <a:lstStyle/>
                    <a:p>
                      <a:pPr algn="ctr" rtl="1"/>
                      <a:r>
                        <a:rPr lang="en-US" sz="1400" dirty="0" smtClean="0"/>
                        <a:t>42</a:t>
                      </a:r>
                      <a:endParaRPr lang="en-US" sz="1400" dirty="0"/>
                    </a:p>
                  </a:txBody>
                  <a:tcPr/>
                </a:tc>
              </a:tr>
              <a:tr h="440225">
                <a:tc>
                  <a:txBody>
                    <a:bodyPr/>
                    <a:lstStyle/>
                    <a:p>
                      <a:pPr algn="ctr" rtl="1"/>
                      <a:r>
                        <a:rPr lang="en-US" sz="1400" dirty="0" smtClean="0"/>
                        <a:t>http://www.iwantv.com.ph/</a:t>
                      </a:r>
                      <a:endParaRPr lang="en-US" sz="1400" dirty="0"/>
                    </a:p>
                  </a:txBody>
                  <a:tcPr/>
                </a:tc>
                <a:tc>
                  <a:txBody>
                    <a:bodyPr/>
                    <a:lstStyle/>
                    <a:p>
                      <a:pPr algn="ctr" rtl="1"/>
                      <a:r>
                        <a:rPr lang="fa-IR" sz="1400" dirty="0" smtClean="0"/>
                        <a:t>فیلیپین</a:t>
                      </a:r>
                      <a:endParaRPr lang="en-US" sz="1400" dirty="0"/>
                    </a:p>
                  </a:txBody>
                  <a:tcPr/>
                </a:tc>
                <a:tc>
                  <a:txBody>
                    <a:bodyPr/>
                    <a:lstStyle/>
                    <a:p>
                      <a:pPr algn="ctr" rtl="1"/>
                      <a:r>
                        <a:rPr lang="en-US" sz="1400" dirty="0" smtClean="0"/>
                        <a:t>43</a:t>
                      </a:r>
                      <a:endParaRPr lang="en-US" sz="1400" dirty="0"/>
                    </a:p>
                  </a:txBody>
                  <a:tcPr/>
                </a:tc>
              </a:tr>
              <a:tr h="370840">
                <a:tc>
                  <a:txBody>
                    <a:bodyPr/>
                    <a:lstStyle/>
                    <a:p>
                      <a:pPr algn="ctr" rtl="1"/>
                      <a:r>
                        <a:rPr lang="en-US" sz="1400" dirty="0" smtClean="0"/>
                        <a:t>https://pldthome.com/</a:t>
                      </a:r>
                      <a:endParaRPr lang="en-US" sz="1400" dirty="0"/>
                    </a:p>
                  </a:txBody>
                  <a:tcPr/>
                </a:tc>
                <a:tc>
                  <a:txBody>
                    <a:bodyPr/>
                    <a:lstStyle/>
                    <a:p>
                      <a:pPr algn="ctr" rtl="1"/>
                      <a:r>
                        <a:rPr lang="fa-IR" sz="1400" dirty="0" smtClean="0"/>
                        <a:t>فیلیپین</a:t>
                      </a:r>
                      <a:endParaRPr lang="en-US" sz="1400" dirty="0"/>
                    </a:p>
                  </a:txBody>
                  <a:tcPr/>
                </a:tc>
                <a:tc>
                  <a:txBody>
                    <a:bodyPr/>
                    <a:lstStyle/>
                    <a:p>
                      <a:pPr algn="ctr" rtl="1"/>
                      <a:r>
                        <a:rPr lang="fa-IR" sz="1400" baseline="0" dirty="0" smtClean="0"/>
                        <a:t> </a:t>
                      </a:r>
                      <a:r>
                        <a:rPr lang="en-US" sz="1400" baseline="0" dirty="0" smtClean="0"/>
                        <a:t>44</a:t>
                      </a:r>
                      <a:endParaRPr lang="en-US" sz="1400" dirty="0"/>
                    </a:p>
                  </a:txBody>
                  <a:tcPr/>
                </a:tc>
              </a:tr>
              <a:tr h="370840">
                <a:tc>
                  <a:txBody>
                    <a:bodyPr/>
                    <a:lstStyle/>
                    <a:p>
                      <a:pPr algn="ctr" rtl="1"/>
                      <a:r>
                        <a:rPr lang="en-US" sz="1400" dirty="0" smtClean="0"/>
                        <a:t>http://www.addounia.tv/</a:t>
                      </a:r>
                      <a:endParaRPr lang="en-US" sz="1400" dirty="0"/>
                    </a:p>
                  </a:txBody>
                  <a:tcPr/>
                </a:tc>
                <a:tc>
                  <a:txBody>
                    <a:bodyPr/>
                    <a:lstStyle/>
                    <a:p>
                      <a:pPr algn="ctr" rtl="1"/>
                      <a:r>
                        <a:rPr lang="fa-IR" sz="1400" dirty="0" smtClean="0"/>
                        <a:t>سوریه</a:t>
                      </a:r>
                      <a:endParaRPr lang="en-US" sz="1400" dirty="0"/>
                    </a:p>
                  </a:txBody>
                  <a:tcPr/>
                </a:tc>
                <a:tc>
                  <a:txBody>
                    <a:bodyPr/>
                    <a:lstStyle/>
                    <a:p>
                      <a:pPr algn="ctr" rtl="1"/>
                      <a:r>
                        <a:rPr lang="en-US" sz="1400" dirty="0" smtClean="0"/>
                        <a:t>45</a:t>
                      </a:r>
                      <a:endParaRPr lang="en-US" sz="1400" dirty="0"/>
                    </a:p>
                  </a:txBody>
                  <a:tcPr/>
                </a:tc>
              </a:tr>
              <a:tr h="370840">
                <a:tc>
                  <a:txBody>
                    <a:bodyPr/>
                    <a:lstStyle/>
                    <a:p>
                      <a:pPr algn="ctr"/>
                      <a:r>
                        <a:rPr lang="en-US" sz="1400" dirty="0" smtClean="0"/>
                        <a:t>http://www.cinestreamtv.com/</a:t>
                      </a:r>
                      <a:endParaRPr lang="en-US" sz="1400" dirty="0"/>
                    </a:p>
                  </a:txBody>
                  <a:tcPr/>
                </a:tc>
                <a:tc>
                  <a:txBody>
                    <a:bodyPr/>
                    <a:lstStyle/>
                    <a:p>
                      <a:pPr algn="ctr"/>
                      <a:r>
                        <a:rPr lang="fa-IR" sz="1400" dirty="0" smtClean="0"/>
                        <a:t>باربادوس</a:t>
                      </a:r>
                      <a:endParaRPr lang="en-US" sz="1400" dirty="0"/>
                    </a:p>
                  </a:txBody>
                  <a:tcPr/>
                </a:tc>
                <a:tc>
                  <a:txBody>
                    <a:bodyPr/>
                    <a:lstStyle/>
                    <a:p>
                      <a:pPr algn="ctr" rtl="1"/>
                      <a:r>
                        <a:rPr lang="en-US" sz="1400" dirty="0" smtClean="0"/>
                        <a:t>46</a:t>
                      </a:r>
                      <a:endParaRPr lang="en-US" sz="1400" dirty="0"/>
                    </a:p>
                  </a:txBody>
                  <a:tcPr/>
                </a:tc>
              </a:tr>
              <a:tr h="370840">
                <a:tc>
                  <a:txBody>
                    <a:bodyPr/>
                    <a:lstStyle/>
                    <a:p>
                      <a:pPr algn="ctr" rtl="1"/>
                      <a:r>
                        <a:rPr lang="en-US" sz="1400" dirty="0" smtClean="0"/>
                        <a:t>http://tv.orf.at/</a:t>
                      </a:r>
                      <a:endParaRPr lang="en-US" sz="1400" dirty="0"/>
                    </a:p>
                  </a:txBody>
                  <a:tcPr/>
                </a:tc>
                <a:tc>
                  <a:txBody>
                    <a:bodyPr/>
                    <a:lstStyle/>
                    <a:p>
                      <a:pPr algn="ctr" rtl="1"/>
                      <a:r>
                        <a:rPr lang="fa-IR" sz="1400" dirty="0" smtClean="0"/>
                        <a:t>آفریقای</a:t>
                      </a:r>
                      <a:r>
                        <a:rPr lang="fa-IR" sz="1400" baseline="0" dirty="0" smtClean="0"/>
                        <a:t> جنوبی</a:t>
                      </a:r>
                      <a:endParaRPr lang="en-US" sz="1400" dirty="0"/>
                    </a:p>
                  </a:txBody>
                  <a:tcPr/>
                </a:tc>
                <a:tc>
                  <a:txBody>
                    <a:bodyPr/>
                    <a:lstStyle/>
                    <a:p>
                      <a:pPr algn="ctr" rtl="1"/>
                      <a:r>
                        <a:rPr lang="en-US" sz="1400" dirty="0" smtClean="0"/>
                        <a:t>47</a:t>
                      </a:r>
                      <a:endParaRPr lang="en-US" sz="1400" dirty="0"/>
                    </a:p>
                  </a:txBody>
                  <a:tcPr/>
                </a:tc>
              </a:tr>
              <a:tr h="370840">
                <a:tc>
                  <a:txBody>
                    <a:bodyPr/>
                    <a:lstStyle/>
                    <a:p>
                      <a:pPr algn="ctr" rtl="1"/>
                      <a:r>
                        <a:rPr lang="en-US" sz="1400" dirty="0" smtClean="0"/>
                        <a:t>https://www.rtbf.be/</a:t>
                      </a:r>
                      <a:endParaRPr lang="en-US" sz="1400" dirty="0"/>
                    </a:p>
                  </a:txBody>
                  <a:tcPr/>
                </a:tc>
                <a:tc>
                  <a:txBody>
                    <a:bodyPr/>
                    <a:lstStyle/>
                    <a:p>
                      <a:pPr algn="ctr" rtl="1"/>
                      <a:r>
                        <a:rPr lang="fa-IR" sz="1400" dirty="0" smtClean="0"/>
                        <a:t>بلژیک</a:t>
                      </a:r>
                      <a:endParaRPr lang="en-US" sz="1400" dirty="0"/>
                    </a:p>
                  </a:txBody>
                  <a:tcPr/>
                </a:tc>
                <a:tc>
                  <a:txBody>
                    <a:bodyPr/>
                    <a:lstStyle/>
                    <a:p>
                      <a:pPr algn="ctr" rtl="1"/>
                      <a:r>
                        <a:rPr lang="en-US" sz="1400" dirty="0" smtClean="0"/>
                        <a:t>48</a:t>
                      </a:r>
                      <a:endParaRPr lang="en-US" sz="1400" dirty="0"/>
                    </a:p>
                  </a:txBody>
                  <a:tcPr/>
                </a:tc>
              </a:tr>
              <a:tr h="370840">
                <a:tc>
                  <a:txBody>
                    <a:bodyPr/>
                    <a:lstStyle/>
                    <a:p>
                      <a:pPr algn="ctr" rtl="1"/>
                      <a:r>
                        <a:rPr lang="en-US" sz="1400" dirty="0" smtClean="0"/>
                        <a:t>http://www.dplay.dk</a:t>
                      </a:r>
                    </a:p>
                  </a:txBody>
                  <a:tcPr/>
                </a:tc>
                <a:tc>
                  <a:txBody>
                    <a:bodyPr/>
                    <a:lstStyle/>
                    <a:p>
                      <a:pPr algn="ctr" rtl="1"/>
                      <a:r>
                        <a:rPr lang="fa-IR" sz="1400" dirty="0" smtClean="0"/>
                        <a:t>دانمارک</a:t>
                      </a:r>
                      <a:endParaRPr lang="en-US" sz="1400" dirty="0"/>
                    </a:p>
                  </a:txBody>
                  <a:tcPr/>
                </a:tc>
                <a:tc>
                  <a:txBody>
                    <a:bodyPr/>
                    <a:lstStyle/>
                    <a:p>
                      <a:pPr algn="ctr" rtl="1"/>
                      <a:r>
                        <a:rPr lang="en-US" sz="1400" dirty="0" smtClean="0"/>
                        <a:t>49</a:t>
                      </a:r>
                      <a:endParaRPr lang="en-US" sz="1400" dirty="0"/>
                    </a:p>
                  </a:txBody>
                  <a:tcPr/>
                </a:tc>
              </a:tr>
              <a:tr h="370840">
                <a:tc>
                  <a:txBody>
                    <a:bodyPr/>
                    <a:lstStyle/>
                    <a:p>
                      <a:pPr algn="ctr" rtl="1"/>
                      <a:r>
                        <a:rPr lang="en-US" sz="1400" dirty="0" smtClean="0"/>
                        <a:t>https://www.dr.dk/</a:t>
                      </a:r>
                      <a:endParaRPr lang="en-US" sz="1400" dirty="0"/>
                    </a:p>
                  </a:txBody>
                  <a:tcPr/>
                </a:tc>
                <a:tc>
                  <a:txBody>
                    <a:bodyPr/>
                    <a:lstStyle/>
                    <a:p>
                      <a:pPr algn="ctr" rtl="1"/>
                      <a:r>
                        <a:rPr lang="fa-IR" sz="1400" dirty="0" smtClean="0"/>
                        <a:t>دانمارک</a:t>
                      </a:r>
                      <a:endParaRPr lang="en-US" sz="1400" dirty="0"/>
                    </a:p>
                  </a:txBody>
                  <a:tcPr/>
                </a:tc>
                <a:tc>
                  <a:txBody>
                    <a:bodyPr/>
                    <a:lstStyle/>
                    <a:p>
                      <a:pPr algn="ctr" rtl="1"/>
                      <a:r>
                        <a:rPr lang="en-US" sz="1400" dirty="0" smtClean="0"/>
                        <a:t>50</a:t>
                      </a:r>
                      <a:endParaRPr lang="en-US" sz="1400" dirty="0"/>
                    </a:p>
                  </a:txBody>
                  <a:tcPr/>
                </a:tc>
              </a:tr>
              <a:tr h="370840">
                <a:tc>
                  <a:txBody>
                    <a:bodyPr/>
                    <a:lstStyle/>
                    <a:p>
                      <a:pPr algn="ctr" rtl="1"/>
                      <a:r>
                        <a:rPr lang="en-US" sz="1400" dirty="0" smtClean="0"/>
                        <a:t>http://tv2.dk/</a:t>
                      </a:r>
                      <a:endParaRPr lang="en-US" sz="1400" dirty="0"/>
                    </a:p>
                  </a:txBody>
                  <a:tcPr/>
                </a:tc>
                <a:tc>
                  <a:txBody>
                    <a:bodyPr/>
                    <a:lstStyle/>
                    <a:p>
                      <a:pPr algn="ctr" rtl="1"/>
                      <a:r>
                        <a:rPr lang="fa-IR" sz="1400" dirty="0" smtClean="0"/>
                        <a:t>دانمارک</a:t>
                      </a:r>
                      <a:endParaRPr lang="en-US" sz="1400" dirty="0"/>
                    </a:p>
                  </a:txBody>
                  <a:tcPr/>
                </a:tc>
                <a:tc>
                  <a:txBody>
                    <a:bodyPr/>
                    <a:lstStyle/>
                    <a:p>
                      <a:pPr algn="ctr" rtl="1"/>
                      <a:r>
                        <a:rPr lang="en-US" sz="1400" dirty="0" smtClean="0"/>
                        <a:t>51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10307024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42106716"/>
              </p:ext>
            </p:extLst>
          </p:nvPr>
        </p:nvGraphicFramePr>
        <p:xfrm>
          <a:off x="2655093" y="1628775"/>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http://www.tv3.ee/</a:t>
                      </a:r>
                      <a:endParaRPr lang="en-US" sz="1400" dirty="0"/>
                    </a:p>
                  </a:txBody>
                  <a:tcPr/>
                </a:tc>
                <a:tc>
                  <a:txBody>
                    <a:bodyPr/>
                    <a:lstStyle/>
                    <a:p>
                      <a:pPr algn="ctr" rtl="1"/>
                      <a:r>
                        <a:rPr lang="fa-IR" sz="1400" dirty="0" smtClean="0"/>
                        <a:t>استونی</a:t>
                      </a:r>
                      <a:endParaRPr lang="en-US" sz="1400" dirty="0"/>
                    </a:p>
                  </a:txBody>
                  <a:tcPr/>
                </a:tc>
                <a:tc>
                  <a:txBody>
                    <a:bodyPr/>
                    <a:lstStyle/>
                    <a:p>
                      <a:pPr algn="ctr" rtl="1"/>
                      <a:r>
                        <a:rPr lang="en-US" sz="1400" dirty="0" smtClean="0"/>
                        <a:t>52</a:t>
                      </a:r>
                      <a:endParaRPr lang="en-US" sz="1400" dirty="0"/>
                    </a:p>
                  </a:txBody>
                  <a:tcPr/>
                </a:tc>
              </a:tr>
              <a:tr h="440225">
                <a:tc>
                  <a:txBody>
                    <a:bodyPr/>
                    <a:lstStyle/>
                    <a:p>
                      <a:pPr algn="ctr" rtl="1"/>
                      <a:r>
                        <a:rPr lang="en-US" sz="1400" dirty="0" smtClean="0"/>
                        <a:t>http://kanal2.postimees.ee/</a:t>
                      </a:r>
                      <a:endParaRPr lang="en-US" sz="1400" dirty="0"/>
                    </a:p>
                  </a:txBody>
                  <a:tcPr/>
                </a:tc>
                <a:tc>
                  <a:txBody>
                    <a:bodyPr/>
                    <a:lstStyle/>
                    <a:p>
                      <a:pPr algn="ctr" rtl="1"/>
                      <a:r>
                        <a:rPr lang="fa-IR" sz="1400" dirty="0" smtClean="0"/>
                        <a:t>استونی</a:t>
                      </a:r>
                      <a:endParaRPr lang="en-US" sz="1400" dirty="0"/>
                    </a:p>
                  </a:txBody>
                  <a:tcPr/>
                </a:tc>
                <a:tc>
                  <a:txBody>
                    <a:bodyPr/>
                    <a:lstStyle/>
                    <a:p>
                      <a:pPr algn="ctr" rtl="1"/>
                      <a:r>
                        <a:rPr lang="en-US" sz="1400" dirty="0" smtClean="0"/>
                        <a:t>53</a:t>
                      </a:r>
                      <a:endParaRPr lang="en-US" sz="1400" dirty="0"/>
                    </a:p>
                  </a:txBody>
                  <a:tcPr/>
                </a:tc>
              </a:tr>
              <a:tr h="370840">
                <a:tc>
                  <a:txBody>
                    <a:bodyPr/>
                    <a:lstStyle/>
                    <a:p>
                      <a:pPr algn="ctr" rtl="1"/>
                      <a:r>
                        <a:rPr lang="en-US" sz="1400" dirty="0" smtClean="0"/>
                        <a:t>https://www.mtv.fi/</a:t>
                      </a:r>
                      <a:endParaRPr lang="en-US" sz="1400" dirty="0"/>
                    </a:p>
                  </a:txBody>
                  <a:tcPr/>
                </a:tc>
                <a:tc>
                  <a:txBody>
                    <a:bodyPr/>
                    <a:lstStyle/>
                    <a:p>
                      <a:pPr algn="ctr" rtl="1"/>
                      <a:r>
                        <a:rPr lang="fa-IR" sz="1400" dirty="0" smtClean="0"/>
                        <a:t>فنلاند</a:t>
                      </a:r>
                      <a:endParaRPr lang="en-US" sz="1400" dirty="0"/>
                    </a:p>
                  </a:txBody>
                  <a:tcPr/>
                </a:tc>
                <a:tc>
                  <a:txBody>
                    <a:bodyPr/>
                    <a:lstStyle/>
                    <a:p>
                      <a:pPr algn="ctr" rtl="1"/>
                      <a:r>
                        <a:rPr lang="fa-IR" sz="1400" baseline="0" dirty="0" smtClean="0"/>
                        <a:t> </a:t>
                      </a:r>
                      <a:r>
                        <a:rPr lang="en-US" sz="1400" baseline="0" dirty="0" smtClean="0"/>
                        <a:t>54</a:t>
                      </a:r>
                      <a:endParaRPr lang="en-US" sz="1400" dirty="0"/>
                    </a:p>
                  </a:txBody>
                  <a:tcPr/>
                </a:tc>
              </a:tr>
              <a:tr h="370840">
                <a:tc>
                  <a:txBody>
                    <a:bodyPr/>
                    <a:lstStyle/>
                    <a:p>
                      <a:pPr algn="ctr" rtl="1"/>
                      <a:r>
                        <a:rPr lang="en-US" sz="1400" dirty="0" smtClean="0"/>
                        <a:t>https://www.arte.tv/</a:t>
                      </a:r>
                      <a:endParaRPr lang="en-US" sz="1400" dirty="0"/>
                    </a:p>
                  </a:txBody>
                  <a:tcPr/>
                </a:tc>
                <a:tc>
                  <a:txBody>
                    <a:bodyPr/>
                    <a:lstStyle/>
                    <a:p>
                      <a:pPr algn="ctr" rtl="1"/>
                      <a:r>
                        <a:rPr lang="fa-IR" sz="1400" dirty="0" smtClean="0"/>
                        <a:t>فرانسه</a:t>
                      </a:r>
                      <a:endParaRPr lang="en-US" sz="1400" dirty="0"/>
                    </a:p>
                  </a:txBody>
                  <a:tcPr/>
                </a:tc>
                <a:tc>
                  <a:txBody>
                    <a:bodyPr/>
                    <a:lstStyle/>
                    <a:p>
                      <a:pPr algn="ctr" rtl="1"/>
                      <a:r>
                        <a:rPr lang="en-US" sz="1400" dirty="0" smtClean="0"/>
                        <a:t>55</a:t>
                      </a:r>
                      <a:endParaRPr lang="en-US" sz="1400" dirty="0"/>
                    </a:p>
                  </a:txBody>
                  <a:tcPr/>
                </a:tc>
              </a:tr>
              <a:tr h="370840">
                <a:tc>
                  <a:txBody>
                    <a:bodyPr/>
                    <a:lstStyle/>
                    <a:p>
                      <a:pPr algn="ctr"/>
                      <a:r>
                        <a:rPr lang="en-US" sz="1400" dirty="0" smtClean="0"/>
                        <a:t>http://www.canalplus.fr/</a:t>
                      </a:r>
                      <a:endParaRPr lang="en-US" sz="1400" dirty="0"/>
                    </a:p>
                  </a:txBody>
                  <a:tcPr/>
                </a:tc>
                <a:tc>
                  <a:txBody>
                    <a:bodyPr/>
                    <a:lstStyle/>
                    <a:p>
                      <a:pPr algn="ctr"/>
                      <a:r>
                        <a:rPr lang="fa-IR" sz="1400" dirty="0" smtClean="0"/>
                        <a:t>فرانسه</a:t>
                      </a:r>
                      <a:endParaRPr lang="en-US" sz="1400" dirty="0"/>
                    </a:p>
                  </a:txBody>
                  <a:tcPr/>
                </a:tc>
                <a:tc>
                  <a:txBody>
                    <a:bodyPr/>
                    <a:lstStyle/>
                    <a:p>
                      <a:pPr algn="ctr" rtl="1"/>
                      <a:r>
                        <a:rPr lang="en-US" sz="1400" dirty="0" smtClean="0"/>
                        <a:t>56</a:t>
                      </a:r>
                      <a:endParaRPr lang="en-US" sz="1400" dirty="0"/>
                    </a:p>
                  </a:txBody>
                  <a:tcPr/>
                </a:tc>
              </a:tr>
              <a:tr h="370840">
                <a:tc>
                  <a:txBody>
                    <a:bodyPr/>
                    <a:lstStyle/>
                    <a:p>
                      <a:pPr algn="ctr" rtl="1"/>
                      <a:r>
                        <a:rPr lang="en-US" sz="1400" dirty="0" smtClean="0"/>
                        <a:t>https://www.france.tv</a:t>
                      </a:r>
                      <a:endParaRPr lang="en-US" sz="1400" dirty="0"/>
                    </a:p>
                  </a:txBody>
                  <a:tcPr/>
                </a:tc>
                <a:tc>
                  <a:txBody>
                    <a:bodyPr/>
                    <a:lstStyle/>
                    <a:p>
                      <a:pPr algn="ctr" rtl="1"/>
                      <a:r>
                        <a:rPr lang="fa-IR" sz="1400" dirty="0" smtClean="0"/>
                        <a:t>فرانسه</a:t>
                      </a:r>
                      <a:endParaRPr lang="en-US" sz="1400" dirty="0"/>
                    </a:p>
                  </a:txBody>
                  <a:tcPr/>
                </a:tc>
                <a:tc>
                  <a:txBody>
                    <a:bodyPr/>
                    <a:lstStyle/>
                    <a:p>
                      <a:pPr algn="ctr" rtl="1"/>
                      <a:r>
                        <a:rPr lang="en-US" sz="1400" dirty="0" smtClean="0"/>
                        <a:t>57</a:t>
                      </a:r>
                      <a:endParaRPr lang="en-US" sz="1400" dirty="0"/>
                    </a:p>
                  </a:txBody>
                  <a:tcPr/>
                </a:tc>
              </a:tr>
              <a:tr h="370840">
                <a:tc>
                  <a:txBody>
                    <a:bodyPr/>
                    <a:lstStyle/>
                    <a:p>
                      <a:pPr algn="ctr" rtl="1"/>
                      <a:r>
                        <a:rPr lang="en-US" sz="1400" dirty="0" smtClean="0"/>
                        <a:t>http://www.france24.com</a:t>
                      </a:r>
                      <a:endParaRPr lang="en-US" sz="1400" dirty="0"/>
                    </a:p>
                  </a:txBody>
                  <a:tcPr/>
                </a:tc>
                <a:tc>
                  <a:txBody>
                    <a:bodyPr/>
                    <a:lstStyle/>
                    <a:p>
                      <a:pPr algn="ctr" rtl="1"/>
                      <a:r>
                        <a:rPr lang="fa-IR" sz="1400" dirty="0" smtClean="0"/>
                        <a:t>فرانسه</a:t>
                      </a:r>
                      <a:endParaRPr lang="en-US" sz="1400" dirty="0"/>
                    </a:p>
                  </a:txBody>
                  <a:tcPr/>
                </a:tc>
                <a:tc>
                  <a:txBody>
                    <a:bodyPr/>
                    <a:lstStyle/>
                    <a:p>
                      <a:pPr algn="ctr" rtl="1"/>
                      <a:r>
                        <a:rPr lang="en-US" sz="1400" dirty="0" smtClean="0"/>
                        <a:t>58</a:t>
                      </a:r>
                      <a:endParaRPr lang="en-US" sz="1400" dirty="0"/>
                    </a:p>
                  </a:txBody>
                  <a:tcPr/>
                </a:tc>
              </a:tr>
              <a:tr h="370840">
                <a:tc>
                  <a:txBody>
                    <a:bodyPr/>
                    <a:lstStyle/>
                    <a:p>
                      <a:pPr algn="ctr" rtl="1"/>
                      <a:r>
                        <a:rPr lang="en-US" sz="1400" dirty="0" smtClean="0"/>
                        <a:t>http://www.tv5monde.com/</a:t>
                      </a:r>
                    </a:p>
                  </a:txBody>
                  <a:tcPr/>
                </a:tc>
                <a:tc>
                  <a:txBody>
                    <a:bodyPr/>
                    <a:lstStyle/>
                    <a:p>
                      <a:pPr algn="ctr" rtl="1"/>
                      <a:r>
                        <a:rPr lang="fa-IR" sz="1400" dirty="0" smtClean="0"/>
                        <a:t>فرانسه</a:t>
                      </a:r>
                      <a:endParaRPr lang="en-US" sz="1400" dirty="0"/>
                    </a:p>
                  </a:txBody>
                  <a:tcPr/>
                </a:tc>
                <a:tc>
                  <a:txBody>
                    <a:bodyPr/>
                    <a:lstStyle/>
                    <a:p>
                      <a:pPr algn="ctr" rtl="1"/>
                      <a:r>
                        <a:rPr lang="en-US" sz="1400" dirty="0" smtClean="0"/>
                        <a:t>59</a:t>
                      </a:r>
                      <a:endParaRPr lang="en-US" sz="1400" dirty="0"/>
                    </a:p>
                  </a:txBody>
                  <a:tcPr/>
                </a:tc>
              </a:tr>
              <a:tr h="370840">
                <a:tc>
                  <a:txBody>
                    <a:bodyPr/>
                    <a:lstStyle/>
                    <a:p>
                      <a:pPr algn="ctr" rtl="1"/>
                      <a:r>
                        <a:rPr lang="en-US" sz="1400" dirty="0" smtClean="0"/>
                        <a:t>https://www.lequipe.fr/</a:t>
                      </a:r>
                      <a:endParaRPr lang="en-US" sz="1400" dirty="0"/>
                    </a:p>
                  </a:txBody>
                  <a:tcPr/>
                </a:tc>
                <a:tc>
                  <a:txBody>
                    <a:bodyPr/>
                    <a:lstStyle/>
                    <a:p>
                      <a:pPr algn="ctr" rtl="1"/>
                      <a:r>
                        <a:rPr lang="fa-IR" sz="1400" dirty="0" smtClean="0"/>
                        <a:t>فرانسه</a:t>
                      </a:r>
                      <a:endParaRPr lang="en-US" sz="1400" dirty="0"/>
                    </a:p>
                  </a:txBody>
                  <a:tcPr/>
                </a:tc>
                <a:tc>
                  <a:txBody>
                    <a:bodyPr/>
                    <a:lstStyle/>
                    <a:p>
                      <a:pPr algn="ctr" rtl="1"/>
                      <a:r>
                        <a:rPr lang="en-US" sz="1400" dirty="0" smtClean="0"/>
                        <a:t>60</a:t>
                      </a:r>
                      <a:endParaRPr lang="en-US" sz="1400" dirty="0"/>
                    </a:p>
                  </a:txBody>
                  <a:tcPr/>
                </a:tc>
              </a:tr>
              <a:tr h="370840">
                <a:tc>
                  <a:txBody>
                    <a:bodyPr/>
                    <a:lstStyle/>
                    <a:p>
                      <a:pPr algn="ctr" rtl="1"/>
                      <a:r>
                        <a:rPr lang="en-US" sz="1400" dirty="0" smtClean="0"/>
                        <a:t>https://www.6play.fr</a:t>
                      </a:r>
                      <a:endParaRPr lang="en-US" sz="1400" dirty="0"/>
                    </a:p>
                  </a:txBody>
                  <a:tcPr/>
                </a:tc>
                <a:tc>
                  <a:txBody>
                    <a:bodyPr/>
                    <a:lstStyle/>
                    <a:p>
                      <a:pPr algn="ctr" rtl="1"/>
                      <a:r>
                        <a:rPr lang="fa-IR" sz="1400" dirty="0" smtClean="0"/>
                        <a:t>فرانسه</a:t>
                      </a:r>
                      <a:endParaRPr lang="en-US" sz="1400" dirty="0"/>
                    </a:p>
                  </a:txBody>
                  <a:tcPr/>
                </a:tc>
                <a:tc>
                  <a:txBody>
                    <a:bodyPr/>
                    <a:lstStyle/>
                    <a:p>
                      <a:pPr algn="ctr" rtl="1"/>
                      <a:r>
                        <a:rPr lang="en-US" sz="1400" dirty="0" smtClean="0"/>
                        <a:t>61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217172741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7622627"/>
              </p:ext>
            </p:extLst>
          </p:nvPr>
        </p:nvGraphicFramePr>
        <p:xfrm>
          <a:off x="2826543" y="1607344"/>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http://www.lci.fr/</a:t>
                      </a:r>
                      <a:endParaRPr lang="en-US" sz="1400" dirty="0"/>
                    </a:p>
                  </a:txBody>
                  <a:tcPr/>
                </a:tc>
                <a:tc>
                  <a:txBody>
                    <a:bodyPr/>
                    <a:lstStyle/>
                    <a:p>
                      <a:pPr algn="ctr" rtl="1"/>
                      <a:r>
                        <a:rPr lang="fa-IR" sz="1400" dirty="0" smtClean="0"/>
                        <a:t>فرانسه</a:t>
                      </a:r>
                      <a:endParaRPr lang="en-US" sz="1400" dirty="0"/>
                    </a:p>
                  </a:txBody>
                  <a:tcPr/>
                </a:tc>
                <a:tc>
                  <a:txBody>
                    <a:bodyPr/>
                    <a:lstStyle/>
                    <a:p>
                      <a:pPr algn="ctr" rtl="1"/>
                      <a:r>
                        <a:rPr lang="en-US" sz="1400" dirty="0" smtClean="0"/>
                        <a:t>62</a:t>
                      </a:r>
                      <a:endParaRPr lang="en-US" sz="1400" dirty="0"/>
                    </a:p>
                  </a:txBody>
                  <a:tcPr/>
                </a:tc>
              </a:tr>
              <a:tr h="440225">
                <a:tc>
                  <a:txBody>
                    <a:bodyPr/>
                    <a:lstStyle/>
                    <a:p>
                      <a:pPr algn="ctr" rtl="1"/>
                      <a:r>
                        <a:rPr lang="en-US" sz="1400" dirty="0" smtClean="0"/>
                        <a:t>https://www.tf1.fr/</a:t>
                      </a:r>
                      <a:endParaRPr lang="en-US" sz="1400" dirty="0"/>
                    </a:p>
                  </a:txBody>
                  <a:tcPr/>
                </a:tc>
                <a:tc>
                  <a:txBody>
                    <a:bodyPr/>
                    <a:lstStyle/>
                    <a:p>
                      <a:pPr algn="ctr" rtl="1"/>
                      <a:r>
                        <a:rPr lang="fa-IR" sz="1400" dirty="0" smtClean="0"/>
                        <a:t>فرانسه</a:t>
                      </a:r>
                      <a:endParaRPr lang="en-US" sz="1400" dirty="0"/>
                    </a:p>
                  </a:txBody>
                  <a:tcPr/>
                </a:tc>
                <a:tc>
                  <a:txBody>
                    <a:bodyPr/>
                    <a:lstStyle/>
                    <a:p>
                      <a:pPr algn="ctr" rtl="1"/>
                      <a:r>
                        <a:rPr lang="en-US" sz="1400" dirty="0" smtClean="0"/>
                        <a:t>63</a:t>
                      </a:r>
                      <a:endParaRPr lang="en-US" sz="1400" dirty="0"/>
                    </a:p>
                  </a:txBody>
                  <a:tcPr/>
                </a:tc>
              </a:tr>
              <a:tr h="370840">
                <a:tc>
                  <a:txBody>
                    <a:bodyPr/>
                    <a:lstStyle/>
                    <a:p>
                      <a:pPr algn="ctr" rtl="1"/>
                      <a:r>
                        <a:rPr lang="en-US" sz="1400" dirty="0" smtClean="0"/>
                        <a:t>http://www.3sat.de</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fa-IR" sz="1400" baseline="0" dirty="0" smtClean="0"/>
                        <a:t> </a:t>
                      </a:r>
                      <a:r>
                        <a:rPr lang="en-US" sz="1400" baseline="0" dirty="0" smtClean="0"/>
                        <a:t>64</a:t>
                      </a:r>
                      <a:endParaRPr lang="en-US" sz="1400" dirty="0"/>
                    </a:p>
                  </a:txBody>
                  <a:tcPr/>
                </a:tc>
              </a:tr>
              <a:tr h="370840">
                <a:tc>
                  <a:txBody>
                    <a:bodyPr/>
                    <a:lstStyle/>
                    <a:p>
                      <a:pPr algn="ctr" rtl="1"/>
                      <a:r>
                        <a:rPr lang="en-US" sz="1400" dirty="0" smtClean="0"/>
                        <a:t>http://www.br.de/</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65</a:t>
                      </a:r>
                      <a:endParaRPr lang="en-US" sz="1400" dirty="0"/>
                    </a:p>
                  </a:txBody>
                  <a:tcPr/>
                </a:tc>
              </a:tr>
              <a:tr h="370840">
                <a:tc>
                  <a:txBody>
                    <a:bodyPr/>
                    <a:lstStyle/>
                    <a:p>
                      <a:pPr algn="ctr"/>
                      <a:r>
                        <a:rPr lang="en-US" sz="1400" dirty="0" smtClean="0"/>
                        <a:t>https://www.kabeleins.de/</a:t>
                      </a:r>
                      <a:endParaRPr lang="en-US" sz="1400" dirty="0"/>
                    </a:p>
                  </a:txBody>
                  <a:tcPr/>
                </a:tc>
                <a:tc>
                  <a:txBody>
                    <a:bodyPr/>
                    <a:lstStyle/>
                    <a:p>
                      <a:pPr algn="ctr"/>
                      <a:r>
                        <a:rPr lang="fa-IR" sz="1400" dirty="0" smtClean="0"/>
                        <a:t>آلمان</a:t>
                      </a:r>
                      <a:endParaRPr lang="en-US" sz="1400" dirty="0"/>
                    </a:p>
                  </a:txBody>
                  <a:tcPr/>
                </a:tc>
                <a:tc>
                  <a:txBody>
                    <a:bodyPr/>
                    <a:lstStyle/>
                    <a:p>
                      <a:pPr algn="ctr" rtl="1"/>
                      <a:r>
                        <a:rPr lang="en-US" sz="1400" dirty="0" smtClean="0"/>
                        <a:t>66</a:t>
                      </a:r>
                      <a:endParaRPr lang="en-US" sz="1400" dirty="0"/>
                    </a:p>
                  </a:txBody>
                  <a:tcPr/>
                </a:tc>
              </a:tr>
              <a:tr h="370840">
                <a:tc>
                  <a:txBody>
                    <a:bodyPr/>
                    <a:lstStyle/>
                    <a:p>
                      <a:pPr algn="ctr" rtl="1"/>
                      <a:r>
                        <a:rPr lang="en-US" sz="1400" dirty="0" smtClean="0"/>
                        <a:t>http://www.eurosport.co.uk/</a:t>
                      </a:r>
                      <a:endParaRPr lang="en-US" sz="1400" dirty="0"/>
                    </a:p>
                  </a:txBody>
                  <a:tcPr/>
                </a:tc>
                <a:tc>
                  <a:txBody>
                    <a:bodyPr/>
                    <a:lstStyle/>
                    <a:p>
                      <a:pPr algn="ctr" rtl="1"/>
                      <a:r>
                        <a:rPr lang="fa-IR" sz="1400" dirty="0" smtClean="0"/>
                        <a:t>-</a:t>
                      </a:r>
                      <a:endParaRPr lang="en-US" sz="1400" dirty="0"/>
                    </a:p>
                  </a:txBody>
                  <a:tcPr/>
                </a:tc>
                <a:tc>
                  <a:txBody>
                    <a:bodyPr/>
                    <a:lstStyle/>
                    <a:p>
                      <a:pPr algn="ctr" rtl="1"/>
                      <a:r>
                        <a:rPr lang="en-US" sz="1400" dirty="0" smtClean="0"/>
                        <a:t>67</a:t>
                      </a:r>
                      <a:endParaRPr lang="en-US" sz="1400" dirty="0"/>
                    </a:p>
                  </a:txBody>
                  <a:tcPr/>
                </a:tc>
              </a:tr>
              <a:tr h="370840">
                <a:tc>
                  <a:txBody>
                    <a:bodyPr/>
                    <a:lstStyle/>
                    <a:p>
                      <a:pPr algn="ctr" rtl="1"/>
                      <a:r>
                        <a:rPr lang="en-US" sz="1400" dirty="0" smtClean="0"/>
                        <a:t>http://www.dw.com</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68</a:t>
                      </a:r>
                      <a:endParaRPr lang="en-US" sz="1400" dirty="0"/>
                    </a:p>
                  </a:txBody>
                  <a:tcPr/>
                </a:tc>
              </a:tr>
              <a:tr h="370840">
                <a:tc>
                  <a:txBody>
                    <a:bodyPr/>
                    <a:lstStyle/>
                    <a:p>
                      <a:pPr algn="ctr" rtl="1"/>
                      <a:r>
                        <a:rPr lang="en-US" sz="1400" dirty="0" smtClean="0"/>
                        <a:t>http://www.daserste.de/</a:t>
                      </a:r>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69</a:t>
                      </a:r>
                      <a:endParaRPr lang="en-US" sz="1400" dirty="0"/>
                    </a:p>
                  </a:txBody>
                  <a:tcPr/>
                </a:tc>
              </a:tr>
              <a:tr h="370840">
                <a:tc>
                  <a:txBody>
                    <a:bodyPr/>
                    <a:lstStyle/>
                    <a:p>
                      <a:pPr algn="ctr" rtl="1"/>
                      <a:r>
                        <a:rPr lang="en-US" sz="1400" dirty="0" smtClean="0"/>
                        <a:t>https://www.zdf.de/</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70</a:t>
                      </a:r>
                      <a:endParaRPr lang="en-US" sz="1400" dirty="0"/>
                    </a:p>
                  </a:txBody>
                  <a:tcPr/>
                </a:tc>
              </a:tr>
              <a:tr h="370840">
                <a:tc>
                  <a:txBody>
                    <a:bodyPr/>
                    <a:lstStyle/>
                    <a:p>
                      <a:pPr algn="ctr" rtl="1"/>
                      <a:r>
                        <a:rPr lang="en-US" sz="1400" dirty="0" smtClean="0"/>
                        <a:t>http://www.sr.de</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71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28080555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90059932"/>
              </p:ext>
            </p:extLst>
          </p:nvPr>
        </p:nvGraphicFramePr>
        <p:xfrm>
          <a:off x="2826543" y="1607344"/>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http://www.daserste.de/</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72</a:t>
                      </a:r>
                      <a:endParaRPr lang="en-US" sz="1400" dirty="0"/>
                    </a:p>
                  </a:txBody>
                  <a:tcPr/>
                </a:tc>
              </a:tr>
              <a:tr h="440225">
                <a:tc>
                  <a:txBody>
                    <a:bodyPr/>
                    <a:lstStyle/>
                    <a:p>
                      <a:pPr algn="ctr" rtl="1"/>
                      <a:r>
                        <a:rPr lang="en-US" sz="1400" dirty="0" smtClean="0"/>
                        <a:t>https://www.sat1.de/</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73</a:t>
                      </a:r>
                      <a:endParaRPr lang="en-US" sz="1400" dirty="0"/>
                    </a:p>
                  </a:txBody>
                  <a:tcPr/>
                </a:tc>
              </a:tr>
              <a:tr h="370840">
                <a:tc>
                  <a:txBody>
                    <a:bodyPr/>
                    <a:lstStyle/>
                    <a:p>
                      <a:pPr algn="ctr" rtl="1"/>
                      <a:r>
                        <a:rPr lang="en-US" sz="1400" dirty="0" smtClean="0"/>
                        <a:t>http://one.ard.de</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fa-IR" sz="1400" baseline="0" dirty="0" smtClean="0"/>
                        <a:t> </a:t>
                      </a:r>
                      <a:r>
                        <a:rPr lang="en-US" sz="1400" baseline="0" dirty="0" smtClean="0"/>
                        <a:t>74</a:t>
                      </a:r>
                      <a:endParaRPr lang="en-US" sz="1400" dirty="0"/>
                    </a:p>
                  </a:txBody>
                  <a:tcPr/>
                </a:tc>
              </a:tr>
              <a:tr h="370840">
                <a:tc>
                  <a:txBody>
                    <a:bodyPr/>
                    <a:lstStyle/>
                    <a:p>
                      <a:pPr algn="ctr" rtl="1"/>
                      <a:r>
                        <a:rPr lang="en-US" sz="1400" dirty="0" smtClean="0"/>
                        <a:t>https://www.tagesschau.de/</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75</a:t>
                      </a:r>
                      <a:endParaRPr lang="en-US" sz="1400" dirty="0"/>
                    </a:p>
                  </a:txBody>
                  <a:tcPr/>
                </a:tc>
              </a:tr>
              <a:tr h="370840">
                <a:tc>
                  <a:txBody>
                    <a:bodyPr/>
                    <a:lstStyle/>
                    <a:p>
                      <a:pPr algn="ctr"/>
                      <a:r>
                        <a:rPr lang="en-US" sz="1400" dirty="0" smtClean="0"/>
                        <a:t>http://www.phoenix.de/livestream/</a:t>
                      </a:r>
                      <a:endParaRPr lang="en-US" sz="1400" dirty="0"/>
                    </a:p>
                  </a:txBody>
                  <a:tcPr/>
                </a:tc>
                <a:tc>
                  <a:txBody>
                    <a:bodyPr/>
                    <a:lstStyle/>
                    <a:p>
                      <a:pPr algn="ctr"/>
                      <a:r>
                        <a:rPr lang="fa-IR" sz="1400" dirty="0" smtClean="0"/>
                        <a:t>آلمان</a:t>
                      </a:r>
                      <a:endParaRPr lang="en-US" sz="1400" dirty="0"/>
                    </a:p>
                  </a:txBody>
                  <a:tcPr/>
                </a:tc>
                <a:tc>
                  <a:txBody>
                    <a:bodyPr/>
                    <a:lstStyle/>
                    <a:p>
                      <a:pPr algn="ctr" rtl="1"/>
                      <a:r>
                        <a:rPr lang="en-US" sz="1400" dirty="0" smtClean="0"/>
                        <a:t>76</a:t>
                      </a:r>
                      <a:endParaRPr lang="en-US" sz="1400" dirty="0"/>
                    </a:p>
                  </a:txBody>
                  <a:tcPr/>
                </a:tc>
              </a:tr>
              <a:tr h="370840">
                <a:tc>
                  <a:txBody>
                    <a:bodyPr/>
                    <a:lstStyle/>
                    <a:p>
                      <a:pPr algn="ctr" rtl="1"/>
                      <a:r>
                        <a:rPr lang="en-US" sz="1400" dirty="0" smtClean="0"/>
                        <a:t>http://one.ard.de/livestream.jsp</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77</a:t>
                      </a:r>
                      <a:endParaRPr lang="en-US" sz="1400" dirty="0"/>
                    </a:p>
                  </a:txBody>
                  <a:tcPr/>
                </a:tc>
              </a:tr>
              <a:tr h="370840">
                <a:tc>
                  <a:txBody>
                    <a:bodyPr/>
                    <a:lstStyle/>
                    <a:p>
                      <a:pPr algn="ctr" rtl="1"/>
                      <a:r>
                        <a:rPr lang="en-US" sz="1400" dirty="0" smtClean="0"/>
                        <a:t>http://www.n-tv.de/mediathek/livestream/</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78</a:t>
                      </a:r>
                      <a:endParaRPr lang="en-US" sz="1400" dirty="0"/>
                    </a:p>
                  </a:txBody>
                  <a:tcPr/>
                </a:tc>
              </a:tr>
              <a:tr h="370840">
                <a:tc>
                  <a:txBody>
                    <a:bodyPr/>
                    <a:lstStyle/>
                    <a:p>
                      <a:pPr algn="ctr" rtl="1"/>
                      <a:r>
                        <a:rPr lang="en-US" sz="1400" dirty="0" smtClean="0"/>
                        <a:t>akamai.n-tv.de/</a:t>
                      </a:r>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79</a:t>
                      </a:r>
                      <a:endParaRPr lang="en-US" sz="1400" dirty="0"/>
                    </a:p>
                  </a:txBody>
                  <a:tcPr/>
                </a:tc>
              </a:tr>
              <a:tr h="370840">
                <a:tc>
                  <a:txBody>
                    <a:bodyPr/>
                    <a:lstStyle/>
                    <a:p>
                      <a:pPr algn="ctr" rtl="1"/>
                      <a:r>
                        <a:rPr lang="en-US" sz="1400" dirty="0" smtClean="0"/>
                        <a:t>http://www.br.de</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80</a:t>
                      </a:r>
                      <a:endParaRPr lang="en-US" sz="1400" dirty="0"/>
                    </a:p>
                  </a:txBody>
                  <a:tcPr/>
                </a:tc>
              </a:tr>
              <a:tr h="370840">
                <a:tc>
                  <a:txBody>
                    <a:bodyPr/>
                    <a:lstStyle/>
                    <a:p>
                      <a:pPr algn="ctr" rtl="1"/>
                      <a:r>
                        <a:rPr lang="en-US" sz="1400" dirty="0" smtClean="0"/>
                        <a:t>https://www.arte.tv/en/</a:t>
                      </a:r>
                      <a:endParaRPr lang="en-US" sz="1400" dirty="0"/>
                    </a:p>
                  </a:txBody>
                  <a:tcPr/>
                </a:tc>
                <a:tc>
                  <a:txBody>
                    <a:bodyPr/>
                    <a:lstStyle/>
                    <a:p>
                      <a:pPr algn="ctr" rtl="1"/>
                      <a:r>
                        <a:rPr lang="fa-IR" sz="1400" dirty="0" smtClean="0"/>
                        <a:t>آلمان</a:t>
                      </a:r>
                      <a:endParaRPr lang="en-US" sz="1400" dirty="0"/>
                    </a:p>
                  </a:txBody>
                  <a:tcPr/>
                </a:tc>
                <a:tc>
                  <a:txBody>
                    <a:bodyPr/>
                    <a:lstStyle/>
                    <a:p>
                      <a:pPr algn="ctr" rtl="1"/>
                      <a:r>
                        <a:rPr lang="en-US" sz="1400" dirty="0" smtClean="0"/>
                        <a:t>81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864697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46553814"/>
              </p:ext>
            </p:extLst>
          </p:nvPr>
        </p:nvGraphicFramePr>
        <p:xfrm>
          <a:off x="2826543" y="1607344"/>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http://rtl.hu/rtlklub</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مجارستان</a:t>
                      </a:r>
                      <a:endParaRPr lang="en-US" sz="1400" dirty="0">
                        <a:cs typeface="B Nazanin" panose="00000400000000000000" pitchFamily="2" charset="-78"/>
                      </a:endParaRPr>
                    </a:p>
                  </a:txBody>
                  <a:tcPr/>
                </a:tc>
                <a:tc>
                  <a:txBody>
                    <a:bodyPr/>
                    <a:lstStyle/>
                    <a:p>
                      <a:pPr algn="ctr" rtl="1"/>
                      <a:r>
                        <a:rPr lang="en-US" sz="1400" dirty="0" smtClean="0"/>
                        <a:t>82</a:t>
                      </a:r>
                      <a:endParaRPr lang="en-US" sz="1400" dirty="0"/>
                    </a:p>
                  </a:txBody>
                  <a:tcPr/>
                </a:tc>
              </a:tr>
              <a:tr h="440225">
                <a:tc>
                  <a:txBody>
                    <a:bodyPr/>
                    <a:lstStyle/>
                    <a:p>
                      <a:pPr algn="ctr" rtl="1"/>
                      <a:r>
                        <a:rPr lang="en-US" sz="1400" dirty="0" smtClean="0">
                          <a:cs typeface="B Nazanin" panose="00000400000000000000" pitchFamily="2" charset="-78"/>
                        </a:rPr>
                        <a:t>https://www.rte.ie/player/us/</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ایرلند</a:t>
                      </a:r>
                      <a:endParaRPr lang="en-US" sz="1400" dirty="0">
                        <a:cs typeface="B Nazanin" panose="00000400000000000000" pitchFamily="2" charset="-78"/>
                      </a:endParaRPr>
                    </a:p>
                  </a:txBody>
                  <a:tcPr/>
                </a:tc>
                <a:tc>
                  <a:txBody>
                    <a:bodyPr/>
                    <a:lstStyle/>
                    <a:p>
                      <a:pPr algn="ctr" rtl="1"/>
                      <a:r>
                        <a:rPr lang="en-US" sz="1400" dirty="0" smtClean="0"/>
                        <a:t>83</a:t>
                      </a:r>
                      <a:endParaRPr lang="en-US" sz="1400" dirty="0"/>
                    </a:p>
                  </a:txBody>
                  <a:tcPr/>
                </a:tc>
              </a:tr>
              <a:tr h="370840">
                <a:tc>
                  <a:txBody>
                    <a:bodyPr/>
                    <a:lstStyle/>
                    <a:p>
                      <a:pPr algn="ctr" rtl="1"/>
                      <a:r>
                        <a:rPr lang="en-US" sz="1400" dirty="0" smtClean="0">
                          <a:cs typeface="B Nazanin" panose="00000400000000000000" pitchFamily="2" charset="-78"/>
                        </a:rPr>
                        <a:t>http://www.tg4.ie/ga/</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ایرلند</a:t>
                      </a:r>
                      <a:endParaRPr lang="en-US" sz="1400" dirty="0">
                        <a:cs typeface="B Nazanin" panose="00000400000000000000" pitchFamily="2" charset="-78"/>
                      </a:endParaRPr>
                    </a:p>
                  </a:txBody>
                  <a:tcPr/>
                </a:tc>
                <a:tc>
                  <a:txBody>
                    <a:bodyPr/>
                    <a:lstStyle/>
                    <a:p>
                      <a:pPr algn="ctr" rtl="1"/>
                      <a:r>
                        <a:rPr lang="fa-IR" sz="1400" baseline="0" dirty="0" smtClean="0"/>
                        <a:t> </a:t>
                      </a:r>
                      <a:r>
                        <a:rPr lang="en-US" sz="1400" baseline="0" dirty="0" smtClean="0"/>
                        <a:t>84</a:t>
                      </a:r>
                      <a:endParaRPr lang="en-US" sz="1400" dirty="0"/>
                    </a:p>
                  </a:txBody>
                  <a:tcPr/>
                </a:tc>
              </a:tr>
              <a:tr h="370840">
                <a:tc>
                  <a:txBody>
                    <a:bodyPr/>
                    <a:lstStyle/>
                    <a:p>
                      <a:pPr algn="ctr" rtl="1"/>
                      <a:r>
                        <a:rPr lang="en-US" sz="1400" dirty="0" smtClean="0">
                          <a:cs typeface="B Nazanin" panose="00000400000000000000" pitchFamily="2" charset="-78"/>
                        </a:rPr>
                        <a:t>http://www.tv3.ie/</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ایرلند</a:t>
                      </a:r>
                      <a:endParaRPr lang="en-US" sz="1400" dirty="0">
                        <a:cs typeface="B Nazanin" panose="00000400000000000000" pitchFamily="2" charset="-78"/>
                      </a:endParaRPr>
                    </a:p>
                  </a:txBody>
                  <a:tcPr/>
                </a:tc>
                <a:tc>
                  <a:txBody>
                    <a:bodyPr/>
                    <a:lstStyle/>
                    <a:p>
                      <a:pPr algn="ctr" rtl="1"/>
                      <a:r>
                        <a:rPr lang="en-US" sz="1400" dirty="0" smtClean="0"/>
                        <a:t>85</a:t>
                      </a:r>
                      <a:endParaRPr lang="en-US" sz="1400" dirty="0"/>
                    </a:p>
                  </a:txBody>
                  <a:tcPr/>
                </a:tc>
              </a:tr>
              <a:tr h="370840">
                <a:tc>
                  <a:txBody>
                    <a:bodyPr/>
                    <a:lstStyle/>
                    <a:p>
                      <a:pPr algn="ctr"/>
                      <a:r>
                        <a:rPr lang="en-US" sz="1400" dirty="0" smtClean="0">
                          <a:cs typeface="B Nazanin" panose="00000400000000000000" pitchFamily="2" charset="-78"/>
                        </a:rPr>
                        <a:t>http://www.rai.it/</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ایتالیا</a:t>
                      </a:r>
                      <a:endParaRPr lang="en-US" sz="1400" dirty="0">
                        <a:cs typeface="B Nazanin" panose="00000400000000000000" pitchFamily="2" charset="-78"/>
                      </a:endParaRPr>
                    </a:p>
                  </a:txBody>
                  <a:tcPr/>
                </a:tc>
                <a:tc>
                  <a:txBody>
                    <a:bodyPr/>
                    <a:lstStyle/>
                    <a:p>
                      <a:pPr algn="ctr" rtl="1"/>
                      <a:r>
                        <a:rPr lang="en-US" sz="1400" dirty="0" smtClean="0"/>
                        <a:t>86</a:t>
                      </a:r>
                      <a:endParaRPr lang="en-US" sz="1400" dirty="0"/>
                    </a:p>
                  </a:txBody>
                  <a:tcPr/>
                </a:tc>
              </a:tr>
              <a:tr h="370840">
                <a:tc>
                  <a:txBody>
                    <a:bodyPr/>
                    <a:lstStyle/>
                    <a:p>
                      <a:pPr algn="ctr" rtl="1"/>
                      <a:r>
                        <a:rPr lang="en-US" sz="1400" dirty="0" smtClean="0"/>
                        <a:t>https://cookieservice.rtl.nl/</a:t>
                      </a:r>
                      <a:endParaRPr lang="en-US" sz="1400" dirty="0"/>
                    </a:p>
                  </a:txBody>
                  <a:tcPr/>
                </a:tc>
                <a:tc>
                  <a:txBody>
                    <a:bodyPr/>
                    <a:lstStyle/>
                    <a:p>
                      <a:pPr algn="ctr" rtl="1"/>
                      <a:r>
                        <a:rPr lang="fa-IR" sz="1400" dirty="0" smtClean="0"/>
                        <a:t>هلند</a:t>
                      </a:r>
                      <a:endParaRPr lang="en-US" sz="1400" dirty="0"/>
                    </a:p>
                  </a:txBody>
                  <a:tcPr/>
                </a:tc>
                <a:tc>
                  <a:txBody>
                    <a:bodyPr/>
                    <a:lstStyle/>
                    <a:p>
                      <a:pPr algn="ctr" rtl="1"/>
                      <a:r>
                        <a:rPr lang="en-US" sz="1400" dirty="0" smtClean="0"/>
                        <a:t>87</a:t>
                      </a:r>
                      <a:endParaRPr lang="en-US" sz="1400" dirty="0"/>
                    </a:p>
                  </a:txBody>
                  <a:tcPr/>
                </a:tc>
              </a:tr>
              <a:tr h="370840">
                <a:tc>
                  <a:txBody>
                    <a:bodyPr/>
                    <a:lstStyle/>
                    <a:p>
                      <a:pPr algn="ctr" rtl="1"/>
                      <a:r>
                        <a:rPr lang="en-US" sz="1400" dirty="0" smtClean="0"/>
                        <a:t>http://consent.sbs6.nl/</a:t>
                      </a:r>
                      <a:endParaRPr lang="en-US" sz="1400" dirty="0"/>
                    </a:p>
                  </a:txBody>
                  <a:tcPr/>
                </a:tc>
                <a:tc>
                  <a:txBody>
                    <a:bodyPr/>
                    <a:lstStyle/>
                    <a:p>
                      <a:pPr algn="ctr" rtl="1"/>
                      <a:r>
                        <a:rPr lang="fa-IR" sz="1400" dirty="0" smtClean="0"/>
                        <a:t>هلند</a:t>
                      </a:r>
                      <a:endParaRPr lang="en-US" sz="1400" dirty="0"/>
                    </a:p>
                  </a:txBody>
                  <a:tcPr/>
                </a:tc>
                <a:tc>
                  <a:txBody>
                    <a:bodyPr/>
                    <a:lstStyle/>
                    <a:p>
                      <a:pPr algn="ctr" rtl="1"/>
                      <a:r>
                        <a:rPr lang="en-US" sz="1400" dirty="0" smtClean="0"/>
                        <a:t>88</a:t>
                      </a:r>
                      <a:endParaRPr lang="en-US" sz="1400" dirty="0"/>
                    </a:p>
                  </a:txBody>
                  <a:tcPr/>
                </a:tc>
              </a:tr>
              <a:tr h="370840">
                <a:tc>
                  <a:txBody>
                    <a:bodyPr/>
                    <a:lstStyle/>
                    <a:p>
                      <a:pPr algn="ctr" rtl="1"/>
                      <a:r>
                        <a:rPr lang="en-US" sz="1400" dirty="0" smtClean="0"/>
                        <a:t>https://www.npo3.nl/</a:t>
                      </a:r>
                    </a:p>
                  </a:txBody>
                  <a:tcPr/>
                </a:tc>
                <a:tc>
                  <a:txBody>
                    <a:bodyPr/>
                    <a:lstStyle/>
                    <a:p>
                      <a:pPr algn="ctr" rtl="1"/>
                      <a:r>
                        <a:rPr lang="fa-IR" sz="1400" dirty="0" smtClean="0"/>
                        <a:t>هلند</a:t>
                      </a:r>
                      <a:endParaRPr lang="en-US" sz="1400" dirty="0"/>
                    </a:p>
                  </a:txBody>
                  <a:tcPr/>
                </a:tc>
                <a:tc>
                  <a:txBody>
                    <a:bodyPr/>
                    <a:lstStyle/>
                    <a:p>
                      <a:pPr algn="ctr" rtl="1"/>
                      <a:r>
                        <a:rPr lang="en-US" sz="1400" dirty="0" smtClean="0"/>
                        <a:t>89</a:t>
                      </a:r>
                      <a:endParaRPr lang="en-US" sz="1400" dirty="0"/>
                    </a:p>
                  </a:txBody>
                  <a:tcPr/>
                </a:tc>
              </a:tr>
              <a:tr h="370840">
                <a:tc>
                  <a:txBody>
                    <a:bodyPr/>
                    <a:lstStyle/>
                    <a:p>
                      <a:pPr algn="ctr" rtl="1"/>
                      <a:r>
                        <a:rPr lang="en-US" sz="1400" dirty="0" smtClean="0"/>
                        <a:t>https://www.npo.nl/</a:t>
                      </a:r>
                      <a:endParaRPr lang="en-US" sz="1400" dirty="0"/>
                    </a:p>
                  </a:txBody>
                  <a:tcPr/>
                </a:tc>
                <a:tc>
                  <a:txBody>
                    <a:bodyPr/>
                    <a:lstStyle/>
                    <a:p>
                      <a:pPr algn="ctr" rtl="1"/>
                      <a:r>
                        <a:rPr lang="fa-IR" sz="1400" dirty="0" smtClean="0"/>
                        <a:t>هلند</a:t>
                      </a:r>
                      <a:endParaRPr lang="en-US" sz="1400" dirty="0"/>
                    </a:p>
                  </a:txBody>
                  <a:tcPr/>
                </a:tc>
                <a:tc>
                  <a:txBody>
                    <a:bodyPr/>
                    <a:lstStyle/>
                    <a:p>
                      <a:pPr algn="ctr" rtl="1"/>
                      <a:r>
                        <a:rPr lang="en-US" sz="1400" dirty="0" smtClean="0"/>
                        <a:t>90</a:t>
                      </a:r>
                      <a:endParaRPr lang="en-US" sz="1400" dirty="0"/>
                    </a:p>
                  </a:txBody>
                  <a:tcPr/>
                </a:tc>
              </a:tr>
              <a:tr h="370840">
                <a:tc>
                  <a:txBody>
                    <a:bodyPr/>
                    <a:lstStyle/>
                    <a:p>
                      <a:pPr algn="ctr" rtl="1"/>
                      <a:r>
                        <a:rPr lang="en-US" sz="1400" dirty="0" smtClean="0"/>
                        <a:t>https://www.nrk.no/</a:t>
                      </a:r>
                      <a:endParaRPr lang="en-US" sz="1400" dirty="0"/>
                    </a:p>
                  </a:txBody>
                  <a:tcPr/>
                </a:tc>
                <a:tc>
                  <a:txBody>
                    <a:bodyPr/>
                    <a:lstStyle/>
                    <a:p>
                      <a:pPr algn="ctr" rtl="1"/>
                      <a:r>
                        <a:rPr lang="fa-IR" sz="1400" dirty="0" smtClean="0"/>
                        <a:t>نروژ</a:t>
                      </a:r>
                      <a:endParaRPr lang="en-US" sz="1400" dirty="0"/>
                    </a:p>
                  </a:txBody>
                  <a:tcPr/>
                </a:tc>
                <a:tc>
                  <a:txBody>
                    <a:bodyPr/>
                    <a:lstStyle/>
                    <a:p>
                      <a:pPr algn="ctr" rtl="1"/>
                      <a:r>
                        <a:rPr lang="en-US" sz="1400" dirty="0" smtClean="0"/>
                        <a:t>91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24628051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78470882"/>
              </p:ext>
            </p:extLst>
          </p:nvPr>
        </p:nvGraphicFramePr>
        <p:xfrm>
          <a:off x="2826543" y="1607344"/>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http://www.rtp.pt/</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پرتغال</a:t>
                      </a:r>
                      <a:endParaRPr lang="en-US" sz="1400" dirty="0">
                        <a:cs typeface="B Nazanin" panose="00000400000000000000" pitchFamily="2" charset="-78"/>
                      </a:endParaRPr>
                    </a:p>
                  </a:txBody>
                  <a:tcPr/>
                </a:tc>
                <a:tc>
                  <a:txBody>
                    <a:bodyPr/>
                    <a:lstStyle/>
                    <a:p>
                      <a:pPr algn="ctr" rtl="1"/>
                      <a:r>
                        <a:rPr lang="en-US" sz="1400" dirty="0" smtClean="0"/>
                        <a:t>92</a:t>
                      </a:r>
                      <a:endParaRPr lang="en-US" sz="1400" dirty="0"/>
                    </a:p>
                  </a:txBody>
                  <a:tcPr/>
                </a:tc>
              </a:tr>
              <a:tr h="440225">
                <a:tc>
                  <a:txBody>
                    <a:bodyPr/>
                    <a:lstStyle/>
                    <a:p>
                      <a:pPr algn="ctr" rtl="1"/>
                      <a:r>
                        <a:rPr lang="en-US" sz="1400" dirty="0" smtClean="0">
                          <a:cs typeface="B Nazanin" panose="00000400000000000000" pitchFamily="2" charset="-78"/>
                        </a:rPr>
                        <a:t>http://www.tvi.iol.pt/</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پرتغال</a:t>
                      </a:r>
                      <a:endParaRPr lang="en-US" sz="1400" dirty="0">
                        <a:cs typeface="B Nazanin" panose="00000400000000000000" pitchFamily="2" charset="-78"/>
                      </a:endParaRPr>
                    </a:p>
                  </a:txBody>
                  <a:tcPr/>
                </a:tc>
                <a:tc>
                  <a:txBody>
                    <a:bodyPr/>
                    <a:lstStyle/>
                    <a:p>
                      <a:pPr algn="ctr" rtl="1"/>
                      <a:r>
                        <a:rPr lang="en-US" sz="1400" dirty="0" smtClean="0"/>
                        <a:t>93</a:t>
                      </a:r>
                      <a:endParaRPr lang="en-US" sz="1400" dirty="0"/>
                    </a:p>
                  </a:txBody>
                  <a:tcPr/>
                </a:tc>
              </a:tr>
              <a:tr h="370840">
                <a:tc>
                  <a:txBody>
                    <a:bodyPr/>
                    <a:lstStyle/>
                    <a:p>
                      <a:pPr algn="ctr" rtl="1"/>
                      <a:r>
                        <a:rPr lang="en-US" sz="1400" dirty="0" smtClean="0">
                          <a:cs typeface="B Nazanin" panose="00000400000000000000" pitchFamily="2" charset="-78"/>
                        </a:rPr>
                        <a:t>http://www.rtve.es/</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اسپانیا</a:t>
                      </a:r>
                      <a:endParaRPr lang="en-US" sz="1400" dirty="0">
                        <a:cs typeface="B Nazanin" panose="00000400000000000000" pitchFamily="2" charset="-78"/>
                      </a:endParaRPr>
                    </a:p>
                  </a:txBody>
                  <a:tcPr/>
                </a:tc>
                <a:tc>
                  <a:txBody>
                    <a:bodyPr/>
                    <a:lstStyle/>
                    <a:p>
                      <a:pPr algn="ctr" rtl="1"/>
                      <a:r>
                        <a:rPr lang="en-US" sz="1400" dirty="0" smtClean="0"/>
                        <a:t>94</a:t>
                      </a:r>
                      <a:endParaRPr lang="en-US" sz="1400" dirty="0"/>
                    </a:p>
                  </a:txBody>
                  <a:tcPr/>
                </a:tc>
              </a:tr>
              <a:tr h="370840">
                <a:tc>
                  <a:txBody>
                    <a:bodyPr/>
                    <a:lstStyle/>
                    <a:p>
                      <a:pPr algn="ctr" rtl="1"/>
                      <a:r>
                        <a:rPr lang="en-US" sz="1400" dirty="0" smtClean="0">
                          <a:cs typeface="B Nazanin" panose="00000400000000000000" pitchFamily="2" charset="-78"/>
                        </a:rPr>
                        <a:t>http://www.telecinco.es/</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اسپانیا</a:t>
                      </a:r>
                      <a:endParaRPr lang="en-US" sz="1400" dirty="0">
                        <a:cs typeface="B Nazanin" panose="00000400000000000000" pitchFamily="2" charset="-78"/>
                      </a:endParaRPr>
                    </a:p>
                  </a:txBody>
                  <a:tcPr/>
                </a:tc>
                <a:tc>
                  <a:txBody>
                    <a:bodyPr/>
                    <a:lstStyle/>
                    <a:p>
                      <a:pPr algn="ctr" rtl="1"/>
                      <a:r>
                        <a:rPr lang="en-US" sz="1400" dirty="0" smtClean="0"/>
                        <a:t>95</a:t>
                      </a:r>
                      <a:endParaRPr lang="en-US" sz="1400" dirty="0"/>
                    </a:p>
                  </a:txBody>
                  <a:tcPr/>
                </a:tc>
              </a:tr>
              <a:tr h="370840">
                <a:tc>
                  <a:txBody>
                    <a:bodyPr/>
                    <a:lstStyle/>
                    <a:p>
                      <a:pPr algn="ctr"/>
                      <a:r>
                        <a:rPr lang="en-US" sz="1400" dirty="0" smtClean="0">
                          <a:cs typeface="B Nazanin" panose="00000400000000000000" pitchFamily="2" charset="-78"/>
                        </a:rPr>
                        <a:t>http://www.lasexta.com/</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اسپانیا</a:t>
                      </a:r>
                      <a:endParaRPr lang="en-US" sz="1400" dirty="0">
                        <a:cs typeface="B Nazanin" panose="00000400000000000000" pitchFamily="2" charset="-78"/>
                      </a:endParaRPr>
                    </a:p>
                  </a:txBody>
                  <a:tcPr/>
                </a:tc>
                <a:tc>
                  <a:txBody>
                    <a:bodyPr/>
                    <a:lstStyle/>
                    <a:p>
                      <a:pPr algn="ctr" rtl="1"/>
                      <a:r>
                        <a:rPr lang="en-US" sz="1400" dirty="0" smtClean="0"/>
                        <a:t>96</a:t>
                      </a:r>
                      <a:endParaRPr lang="en-US" sz="1400" dirty="0"/>
                    </a:p>
                  </a:txBody>
                  <a:tcPr/>
                </a:tc>
              </a:tr>
              <a:tr h="370840">
                <a:tc>
                  <a:txBody>
                    <a:bodyPr/>
                    <a:lstStyle/>
                    <a:p>
                      <a:pPr algn="ctr" rtl="1"/>
                      <a:r>
                        <a:rPr lang="en-US" sz="1400" dirty="0" smtClean="0"/>
                        <a:t>https://www.viafree.se/</a:t>
                      </a:r>
                      <a:endParaRPr lang="en-US" sz="1400" dirty="0"/>
                    </a:p>
                  </a:txBody>
                  <a:tcPr/>
                </a:tc>
                <a:tc>
                  <a:txBody>
                    <a:bodyPr/>
                    <a:lstStyle/>
                    <a:p>
                      <a:pPr algn="ctr" rtl="1"/>
                      <a:r>
                        <a:rPr lang="fa-IR" sz="1400" dirty="0" smtClean="0"/>
                        <a:t>سوئد</a:t>
                      </a:r>
                      <a:endParaRPr lang="en-US" sz="1400" dirty="0"/>
                    </a:p>
                  </a:txBody>
                  <a:tcPr/>
                </a:tc>
                <a:tc>
                  <a:txBody>
                    <a:bodyPr/>
                    <a:lstStyle/>
                    <a:p>
                      <a:pPr algn="ctr" rtl="1"/>
                      <a:r>
                        <a:rPr lang="en-US" sz="1400" dirty="0" smtClean="0"/>
                        <a:t>97</a:t>
                      </a:r>
                      <a:endParaRPr lang="en-US" sz="1400" dirty="0"/>
                    </a:p>
                  </a:txBody>
                  <a:tcPr/>
                </a:tc>
              </a:tr>
              <a:tr h="370840">
                <a:tc>
                  <a:txBody>
                    <a:bodyPr/>
                    <a:lstStyle/>
                    <a:p>
                      <a:pPr algn="ctr" rtl="1"/>
                      <a:r>
                        <a:rPr lang="en-US" sz="1400" dirty="0" smtClean="0"/>
                        <a:t>http://www.tv4.se/</a:t>
                      </a:r>
                      <a:endParaRPr lang="en-US" sz="1400" dirty="0"/>
                    </a:p>
                  </a:txBody>
                  <a:tcPr/>
                </a:tc>
                <a:tc>
                  <a:txBody>
                    <a:bodyPr/>
                    <a:lstStyle/>
                    <a:p>
                      <a:pPr algn="ctr" rtl="1"/>
                      <a:r>
                        <a:rPr lang="fa-IR" sz="1400" dirty="0" smtClean="0"/>
                        <a:t>سوئد</a:t>
                      </a:r>
                      <a:endParaRPr lang="en-US" sz="1400" dirty="0"/>
                    </a:p>
                  </a:txBody>
                  <a:tcPr/>
                </a:tc>
                <a:tc>
                  <a:txBody>
                    <a:bodyPr/>
                    <a:lstStyle/>
                    <a:p>
                      <a:pPr algn="ctr" rtl="1"/>
                      <a:r>
                        <a:rPr lang="en-US" sz="1400" dirty="0" smtClean="0"/>
                        <a:t>98</a:t>
                      </a:r>
                      <a:endParaRPr lang="en-US" sz="1400" dirty="0"/>
                    </a:p>
                  </a:txBody>
                  <a:tcPr/>
                </a:tc>
              </a:tr>
              <a:tr h="370840">
                <a:tc>
                  <a:txBody>
                    <a:bodyPr/>
                    <a:lstStyle/>
                    <a:p>
                      <a:pPr algn="ctr" rtl="1"/>
                      <a:r>
                        <a:rPr lang="en-US" sz="1400" dirty="0" smtClean="0"/>
                        <a:t>http://www.rts.ch</a:t>
                      </a:r>
                    </a:p>
                  </a:txBody>
                  <a:tcPr/>
                </a:tc>
                <a:tc>
                  <a:txBody>
                    <a:bodyPr/>
                    <a:lstStyle/>
                    <a:p>
                      <a:pPr algn="ctr" rtl="1"/>
                      <a:r>
                        <a:rPr lang="fa-IR" sz="1400" dirty="0" smtClean="0"/>
                        <a:t>سوئیس</a:t>
                      </a:r>
                      <a:endParaRPr lang="en-US" sz="1400" dirty="0"/>
                    </a:p>
                  </a:txBody>
                  <a:tcPr/>
                </a:tc>
                <a:tc>
                  <a:txBody>
                    <a:bodyPr/>
                    <a:lstStyle/>
                    <a:p>
                      <a:pPr algn="ctr" rtl="1"/>
                      <a:r>
                        <a:rPr lang="en-US" sz="1400" dirty="0" smtClean="0"/>
                        <a:t>99</a:t>
                      </a:r>
                      <a:endParaRPr lang="en-US" sz="1400" dirty="0"/>
                    </a:p>
                  </a:txBody>
                  <a:tcPr/>
                </a:tc>
              </a:tr>
              <a:tr h="370840">
                <a:tc>
                  <a:txBody>
                    <a:bodyPr/>
                    <a:lstStyle/>
                    <a:p>
                      <a:pPr algn="ctr" rtl="1"/>
                      <a:r>
                        <a:rPr lang="en-US" sz="1400" dirty="0" smtClean="0"/>
                        <a:t>https://www.srf.ch/</a:t>
                      </a:r>
                      <a:endParaRPr lang="en-US" sz="1400" dirty="0"/>
                    </a:p>
                  </a:txBody>
                  <a:tcPr/>
                </a:tc>
                <a:tc>
                  <a:txBody>
                    <a:bodyPr/>
                    <a:lstStyle/>
                    <a:p>
                      <a:pPr algn="ctr" rtl="1"/>
                      <a:r>
                        <a:rPr lang="fa-IR" sz="1400" dirty="0" smtClean="0"/>
                        <a:t>سوئیس</a:t>
                      </a:r>
                      <a:endParaRPr lang="en-US" sz="1400" dirty="0"/>
                    </a:p>
                  </a:txBody>
                  <a:tcPr/>
                </a:tc>
                <a:tc>
                  <a:txBody>
                    <a:bodyPr/>
                    <a:lstStyle/>
                    <a:p>
                      <a:pPr algn="ctr" rtl="1"/>
                      <a:r>
                        <a:rPr lang="en-US" sz="1400" dirty="0" smtClean="0"/>
                        <a:t>100</a:t>
                      </a:r>
                      <a:endParaRPr lang="en-US" sz="1400" dirty="0"/>
                    </a:p>
                  </a:txBody>
                  <a:tcPr/>
                </a:tc>
              </a:tr>
              <a:tr h="370840">
                <a:tc>
                  <a:txBody>
                    <a:bodyPr/>
                    <a:lstStyle/>
                    <a:p>
                      <a:pPr algn="ctr" rtl="1"/>
                      <a:r>
                        <a:rPr lang="en-US" sz="1400" dirty="0" smtClean="0"/>
                        <a:t>https://www.amazon.com/Amazon-Video/</a:t>
                      </a:r>
                      <a:endParaRPr lang="en-US" sz="1400" dirty="0"/>
                    </a:p>
                  </a:txBody>
                  <a:tcPr/>
                </a:tc>
                <a:tc>
                  <a:txBody>
                    <a:bodyPr/>
                    <a:lstStyle/>
                    <a:p>
                      <a:pPr algn="ctr" rtl="1"/>
                      <a:r>
                        <a:rPr lang="fa-IR" sz="1400" dirty="0" smtClean="0"/>
                        <a:t>-</a:t>
                      </a:r>
                      <a:endParaRPr lang="en-US" sz="1400" dirty="0"/>
                    </a:p>
                  </a:txBody>
                  <a:tcPr/>
                </a:tc>
                <a:tc>
                  <a:txBody>
                    <a:bodyPr/>
                    <a:lstStyle/>
                    <a:p>
                      <a:pPr algn="ctr" rtl="1"/>
                      <a:r>
                        <a:rPr lang="en-US" sz="1400" dirty="0" smtClean="0"/>
                        <a:t>101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34894003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94781105"/>
              </p:ext>
            </p:extLst>
          </p:nvPr>
        </p:nvGraphicFramePr>
        <p:xfrm>
          <a:off x="2826543" y="1607344"/>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https://www.bbc.co.uk/bbcone</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102</a:t>
                      </a:r>
                      <a:endParaRPr lang="en-US" sz="1400" dirty="0"/>
                    </a:p>
                  </a:txBody>
                  <a:tcPr/>
                </a:tc>
              </a:tr>
              <a:tr h="440225">
                <a:tc>
                  <a:txBody>
                    <a:bodyPr/>
                    <a:lstStyle/>
                    <a:p>
                      <a:pPr algn="ctr" rtl="1"/>
                      <a:r>
                        <a:rPr lang="en-US" sz="1400" dirty="0" smtClean="0">
                          <a:cs typeface="B Nazanin" panose="00000400000000000000" pitchFamily="2" charset="-78"/>
                        </a:rPr>
                        <a:t>https://www.talktalktvstore.co.uk/</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103</a:t>
                      </a:r>
                      <a:endParaRPr lang="en-US" sz="1400" dirty="0"/>
                    </a:p>
                  </a:txBody>
                  <a:tcPr/>
                </a:tc>
              </a:tr>
              <a:tr h="370840">
                <a:tc>
                  <a:txBody>
                    <a:bodyPr/>
                    <a:lstStyle/>
                    <a:p>
                      <a:pPr algn="ctr" rtl="1"/>
                      <a:r>
                        <a:rPr lang="en-US" sz="1400" dirty="0" smtClean="0">
                          <a:cs typeface="B Nazanin" panose="00000400000000000000" pitchFamily="2" charset="-78"/>
                        </a:rPr>
                        <a:t>https://www.my5.tv/</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104</a:t>
                      </a:r>
                      <a:endParaRPr lang="en-US" sz="1400" dirty="0"/>
                    </a:p>
                  </a:txBody>
                  <a:tcPr/>
                </a:tc>
              </a:tr>
              <a:tr h="370840">
                <a:tc>
                  <a:txBody>
                    <a:bodyPr/>
                    <a:lstStyle/>
                    <a:p>
                      <a:pPr algn="ctr" rtl="1"/>
                      <a:r>
                        <a:rPr lang="en-US" sz="1400" dirty="0" smtClean="0">
                          <a:cs typeface="B Nazanin" panose="00000400000000000000" pitchFamily="2" charset="-78"/>
                        </a:rPr>
                        <a:t>https://www.itv.com/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105</a:t>
                      </a:r>
                      <a:endParaRPr lang="en-US" sz="1400" dirty="0"/>
                    </a:p>
                  </a:txBody>
                  <a:tcPr/>
                </a:tc>
              </a:tr>
              <a:tr h="370840">
                <a:tc>
                  <a:txBody>
                    <a:bodyPr/>
                    <a:lstStyle/>
                    <a:p>
                      <a:pPr algn="ctr"/>
                      <a:r>
                        <a:rPr lang="en-US" sz="1400" dirty="0" smtClean="0">
                          <a:cs typeface="B Nazanin" panose="00000400000000000000" pitchFamily="2" charset="-78"/>
                        </a:rPr>
                        <a:t>https://www.netflix.com</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a:t>
                      </a:r>
                      <a:endParaRPr lang="en-US" sz="1400" dirty="0">
                        <a:cs typeface="B Nazanin" panose="00000400000000000000" pitchFamily="2" charset="-78"/>
                      </a:endParaRPr>
                    </a:p>
                  </a:txBody>
                  <a:tcPr/>
                </a:tc>
                <a:tc>
                  <a:txBody>
                    <a:bodyPr/>
                    <a:lstStyle/>
                    <a:p>
                      <a:pPr algn="ctr" rtl="1"/>
                      <a:r>
                        <a:rPr lang="en-US" sz="1400" dirty="0" smtClean="0"/>
                        <a:t>106</a:t>
                      </a:r>
                      <a:endParaRPr lang="en-US" sz="1400" dirty="0"/>
                    </a:p>
                  </a:txBody>
                  <a:tcPr/>
                </a:tc>
              </a:tr>
              <a:tr h="370840">
                <a:tc>
                  <a:txBody>
                    <a:bodyPr/>
                    <a:lstStyle/>
                    <a:p>
                      <a:pPr algn="ctr" rtl="1"/>
                      <a:r>
                        <a:rPr lang="en-US" sz="1400" dirty="0" smtClean="0"/>
                        <a:t>http://www.nowtv.com/</a:t>
                      </a:r>
                      <a:endParaRPr lang="en-US" sz="1400" dirty="0"/>
                    </a:p>
                  </a:txBody>
                  <a:tcPr/>
                </a:tc>
                <a:tc>
                  <a:txBody>
                    <a:bodyPr/>
                    <a:lstStyle/>
                    <a:p>
                      <a:pPr algn="ctr" rtl="1"/>
                      <a:r>
                        <a:rPr lang="fa-IR" sz="1400" dirty="0" smtClean="0"/>
                        <a:t>-</a:t>
                      </a:r>
                      <a:endParaRPr lang="en-US" sz="1400" dirty="0"/>
                    </a:p>
                  </a:txBody>
                  <a:tcPr/>
                </a:tc>
                <a:tc>
                  <a:txBody>
                    <a:bodyPr/>
                    <a:lstStyle/>
                    <a:p>
                      <a:pPr algn="ctr" rtl="1"/>
                      <a:r>
                        <a:rPr lang="en-US" sz="1400" dirty="0" smtClean="0"/>
                        <a:t>107</a:t>
                      </a:r>
                      <a:endParaRPr lang="en-US" sz="1400" dirty="0"/>
                    </a:p>
                  </a:txBody>
                  <a:tcPr/>
                </a:tc>
              </a:tr>
              <a:tr h="370840">
                <a:tc>
                  <a:txBody>
                    <a:bodyPr/>
                    <a:lstStyle/>
                    <a:p>
                      <a:pPr algn="ctr" rtl="1"/>
                      <a:r>
                        <a:rPr lang="en-US" sz="1400" dirty="0" smtClean="0"/>
                        <a:t>http://go.sky.com/</a:t>
                      </a:r>
                      <a:endParaRPr lang="en-US" sz="1400" dirty="0"/>
                    </a:p>
                  </a:txBody>
                  <a:tcPr/>
                </a:tc>
                <a:tc>
                  <a:txBody>
                    <a:bodyPr/>
                    <a:lstStyle/>
                    <a:p>
                      <a:pPr algn="ctr" rtl="1"/>
                      <a:r>
                        <a:rPr lang="fa-IR" sz="1400" dirty="0" smtClean="0"/>
                        <a:t>-</a:t>
                      </a:r>
                      <a:endParaRPr lang="en-US" sz="1400" dirty="0"/>
                    </a:p>
                  </a:txBody>
                  <a:tcPr/>
                </a:tc>
                <a:tc>
                  <a:txBody>
                    <a:bodyPr/>
                    <a:lstStyle/>
                    <a:p>
                      <a:pPr algn="ctr" rtl="1"/>
                      <a:r>
                        <a:rPr lang="en-US" sz="1400" dirty="0" smtClean="0"/>
                        <a:t>108</a:t>
                      </a:r>
                      <a:endParaRPr lang="en-US" sz="1400" dirty="0"/>
                    </a:p>
                  </a:txBody>
                  <a:tcPr/>
                </a:tc>
              </a:tr>
              <a:tr h="370840">
                <a:tc>
                  <a:txBody>
                    <a:bodyPr/>
                    <a:lstStyle/>
                    <a:p>
                      <a:pPr algn="ctr" rtl="1"/>
                      <a:r>
                        <a:rPr lang="en-US" sz="1400" dirty="0" smtClean="0"/>
                        <a:t>http://www.virginmedia.com/</a:t>
                      </a: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109</a:t>
                      </a:r>
                      <a:endParaRPr lang="en-US" sz="1400" dirty="0"/>
                    </a:p>
                  </a:txBody>
                  <a:tcPr/>
                </a:tc>
              </a:tr>
              <a:tr h="370840">
                <a:tc>
                  <a:txBody>
                    <a:bodyPr/>
                    <a:lstStyle/>
                    <a:p>
                      <a:pPr algn="ctr" rtl="1"/>
                      <a:r>
                        <a:rPr lang="en-US" sz="1400" dirty="0" smtClean="0"/>
                        <a:t>http://www.channel4.com/</a:t>
                      </a:r>
                      <a:endParaRPr lang="en-US" sz="1400" dirty="0"/>
                    </a:p>
                  </a:txBody>
                  <a:tcPr/>
                </a:tc>
                <a:tc>
                  <a:txBody>
                    <a:bodyPr/>
                    <a:lstStyle/>
                    <a:p>
                      <a:pPr algn="ctr" rtl="1"/>
                      <a:r>
                        <a:rPr lang="fa-IR" sz="1400" dirty="0" smtClean="0"/>
                        <a:t>انگلستان</a:t>
                      </a:r>
                      <a:endParaRPr lang="en-US" sz="1400" dirty="0"/>
                    </a:p>
                  </a:txBody>
                  <a:tcPr/>
                </a:tc>
                <a:tc>
                  <a:txBody>
                    <a:bodyPr/>
                    <a:lstStyle/>
                    <a:p>
                      <a:pPr algn="ctr" rtl="1"/>
                      <a:r>
                        <a:rPr lang="en-US" sz="1400" dirty="0" smtClean="0"/>
                        <a:t>110</a:t>
                      </a:r>
                      <a:endParaRPr lang="en-US" sz="1400" dirty="0"/>
                    </a:p>
                  </a:txBody>
                  <a:tcPr/>
                </a:tc>
              </a:tr>
              <a:tr h="370840">
                <a:tc>
                  <a:txBody>
                    <a:bodyPr/>
                    <a:lstStyle/>
                    <a:p>
                      <a:pPr algn="ctr" rtl="1"/>
                      <a:r>
                        <a:rPr lang="en-US" sz="1400" dirty="0" smtClean="0"/>
                        <a:t>http://www.themovienetwork.ca/</a:t>
                      </a:r>
                      <a:endParaRPr lang="en-US" sz="1400" dirty="0"/>
                    </a:p>
                  </a:txBody>
                  <a:tcPr/>
                </a:tc>
                <a:tc>
                  <a:txBody>
                    <a:bodyPr/>
                    <a:lstStyle/>
                    <a:p>
                      <a:pPr algn="ctr" rtl="1"/>
                      <a:r>
                        <a:rPr lang="fa-IR" sz="1400" dirty="0" smtClean="0"/>
                        <a:t>کاناد</a:t>
                      </a:r>
                      <a:endParaRPr lang="en-US" sz="1400" dirty="0"/>
                    </a:p>
                  </a:txBody>
                  <a:tcPr/>
                </a:tc>
                <a:tc>
                  <a:txBody>
                    <a:bodyPr/>
                    <a:lstStyle/>
                    <a:p>
                      <a:pPr algn="ctr" rtl="1"/>
                      <a:r>
                        <a:rPr lang="en-US" sz="1400" dirty="0" smtClean="0"/>
                        <a:t>111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2545167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IPTV</a:t>
            </a:r>
            <a:endParaRPr lang="en-US" dirty="0"/>
          </a:p>
        </p:txBody>
      </p:sp>
      <p:sp>
        <p:nvSpPr>
          <p:cNvPr id="3" name="Content Placeholder 2"/>
          <p:cNvSpPr>
            <a:spLocks noGrp="1"/>
          </p:cNvSpPr>
          <p:nvPr>
            <p:ph idx="1"/>
          </p:nvPr>
        </p:nvSpPr>
        <p:spPr/>
        <p:txBody>
          <a:bodyPr/>
          <a:lstStyle/>
          <a:p>
            <a:pPr marL="0" indent="0" algn="just" rtl="1">
              <a:buNone/>
            </a:pPr>
            <a:r>
              <a:rPr lang="fa-IR" dirty="0">
                <a:cs typeface="B Nazanin" panose="00000400000000000000" pitchFamily="2" charset="-78"/>
              </a:rPr>
              <a:t>راهی برای ارائه کانال های پخش سنتی به مشتریان از طریق شبکه اینترنت به </a:t>
            </a:r>
            <a:r>
              <a:rPr lang="fa-IR" dirty="0" smtClean="0">
                <a:cs typeface="B Nazanin" panose="00000400000000000000" pitchFamily="2" charset="-78"/>
              </a:rPr>
              <a:t>جای</a:t>
            </a:r>
            <a:r>
              <a:rPr lang="en-US" dirty="0" smtClean="0">
                <a:cs typeface="B Nazanin" panose="00000400000000000000" pitchFamily="2" charset="-78"/>
              </a:rPr>
              <a:t> </a:t>
            </a:r>
            <a:r>
              <a:rPr lang="fa-IR" dirty="0" smtClean="0">
                <a:cs typeface="B Nazanin" panose="00000400000000000000" pitchFamily="2" charset="-78"/>
              </a:rPr>
              <a:t>سرویس </a:t>
            </a:r>
            <a:r>
              <a:rPr lang="fa-IR" dirty="0">
                <a:cs typeface="B Nazanin" panose="00000400000000000000" pitchFamily="2" charset="-78"/>
              </a:rPr>
              <a:t>هایی نظیر پخش زمینی، کابلی و ماهواره ای است</a:t>
            </a:r>
            <a:r>
              <a:rPr lang="fa-IR" dirty="0" smtClean="0">
                <a:cs typeface="B Nazanin" panose="00000400000000000000" pitchFamily="2" charset="-78"/>
              </a:rPr>
              <a:t>.</a:t>
            </a:r>
          </a:p>
          <a:p>
            <a:pPr marL="0" indent="0" algn="just" rtl="1">
              <a:buNone/>
            </a:pPr>
            <a:r>
              <a:rPr lang="fa-IR" dirty="0">
                <a:cs typeface="B Nazanin" panose="00000400000000000000" pitchFamily="2" charset="-78"/>
              </a:rPr>
              <a:t>اگرچه در این تکنولوژی از اینترنت استفاده می </a:t>
            </a:r>
            <a:r>
              <a:rPr lang="fa-IR" dirty="0" smtClean="0">
                <a:cs typeface="B Nazanin" panose="00000400000000000000" pitchFamily="2" charset="-78"/>
              </a:rPr>
              <a:t>شود،اما </a:t>
            </a:r>
            <a:r>
              <a:rPr lang="fa-IR" dirty="0">
                <a:solidFill>
                  <a:schemeClr val="accent1"/>
                </a:solidFill>
                <a:cs typeface="B Nazanin" panose="00000400000000000000" pitchFamily="2" charset="-78"/>
              </a:rPr>
              <a:t>شبکه اینترنت عمومی نقش زیادی در آن ندارد</a:t>
            </a:r>
            <a:r>
              <a:rPr lang="fa-IR" dirty="0">
                <a:cs typeface="B Nazanin" panose="00000400000000000000" pitchFamily="2" charset="-78"/>
              </a:rPr>
              <a:t>. در حقیقت، سرویس های </a:t>
            </a:r>
            <a:r>
              <a:rPr lang="en-US" dirty="0">
                <a:cs typeface="B Nazanin" panose="00000400000000000000" pitchFamily="2" charset="-78"/>
              </a:rPr>
              <a:t>IPTV ، </a:t>
            </a:r>
            <a:r>
              <a:rPr lang="fa-IR" dirty="0">
                <a:cs typeface="B Nazanin" panose="00000400000000000000" pitchFamily="2" charset="-78"/>
              </a:rPr>
              <a:t>کانال های پخش را از </a:t>
            </a:r>
            <a:r>
              <a:rPr lang="fa-IR" dirty="0" smtClean="0">
                <a:cs typeface="B Nazanin" panose="00000400000000000000" pitchFamily="2" charset="-78"/>
              </a:rPr>
              <a:t>طریق شبکه </a:t>
            </a:r>
            <a:r>
              <a:rPr lang="fa-IR" dirty="0">
                <a:cs typeface="B Nazanin" panose="00000400000000000000" pitchFamily="2" charset="-78"/>
              </a:rPr>
              <a:t>های اینترنت خصوصی </a:t>
            </a:r>
            <a:r>
              <a:rPr lang="en-US" dirty="0" smtClean="0">
                <a:cs typeface="B Nazanin" panose="00000400000000000000" pitchFamily="2" charset="-78"/>
              </a:rPr>
              <a:t>)</a:t>
            </a:r>
            <a:r>
              <a:rPr lang="fa-IR" dirty="0" smtClean="0">
                <a:cs typeface="B Nazanin" panose="00000400000000000000" pitchFamily="2" charset="-78"/>
              </a:rPr>
              <a:t>که </a:t>
            </a:r>
            <a:r>
              <a:rPr lang="fa-IR" dirty="0">
                <a:cs typeface="B Nazanin" panose="00000400000000000000" pitchFamily="2" charset="-78"/>
              </a:rPr>
              <a:t>توسط شرکت های مخابرات ایجاد می </a:t>
            </a:r>
            <a:r>
              <a:rPr lang="fa-IR" dirty="0" smtClean="0">
                <a:cs typeface="B Nazanin" panose="00000400000000000000" pitchFamily="2" charset="-78"/>
              </a:rPr>
              <a:t>شود</a:t>
            </a:r>
            <a:r>
              <a:rPr lang="en-US" dirty="0" smtClean="0">
                <a:cs typeface="B Nazanin" panose="00000400000000000000" pitchFamily="2" charset="-78"/>
              </a:rPr>
              <a:t>(</a:t>
            </a:r>
            <a:r>
              <a:rPr lang="fa-IR" dirty="0" smtClean="0">
                <a:cs typeface="B Nazanin" panose="00000400000000000000" pitchFamily="2" charset="-78"/>
              </a:rPr>
              <a:t> </a:t>
            </a:r>
            <a:r>
              <a:rPr lang="fa-IR" dirty="0">
                <a:cs typeface="B Nazanin" panose="00000400000000000000" pitchFamily="2" charset="-78"/>
              </a:rPr>
              <a:t>در اختیار مخاطب قرار می دهند.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32685443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424767075"/>
              </p:ext>
            </p:extLst>
          </p:nvPr>
        </p:nvGraphicFramePr>
        <p:xfrm>
          <a:off x="2826543" y="1607344"/>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https://www.bbc.co.uk/bbcone</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102</a:t>
                      </a:r>
                      <a:endParaRPr lang="en-US" sz="1400" dirty="0"/>
                    </a:p>
                  </a:txBody>
                  <a:tcPr/>
                </a:tc>
              </a:tr>
              <a:tr h="440225">
                <a:tc>
                  <a:txBody>
                    <a:bodyPr/>
                    <a:lstStyle/>
                    <a:p>
                      <a:pPr algn="ctr" rtl="1"/>
                      <a:r>
                        <a:rPr lang="en-US" sz="1400" dirty="0" smtClean="0">
                          <a:cs typeface="B Nazanin" panose="00000400000000000000" pitchFamily="2" charset="-78"/>
                        </a:rPr>
                        <a:t>https://www.talktalktvstore.co.uk/</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103</a:t>
                      </a:r>
                      <a:endParaRPr lang="en-US" sz="1400" dirty="0"/>
                    </a:p>
                  </a:txBody>
                  <a:tcPr/>
                </a:tc>
              </a:tr>
              <a:tr h="370840">
                <a:tc>
                  <a:txBody>
                    <a:bodyPr/>
                    <a:lstStyle/>
                    <a:p>
                      <a:pPr algn="ctr" rtl="1"/>
                      <a:r>
                        <a:rPr lang="en-US" sz="1400" dirty="0" smtClean="0">
                          <a:cs typeface="B Nazanin" panose="00000400000000000000" pitchFamily="2" charset="-78"/>
                        </a:rPr>
                        <a:t>https://www.my5.tv/</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104</a:t>
                      </a:r>
                      <a:endParaRPr lang="en-US" sz="1400" dirty="0"/>
                    </a:p>
                  </a:txBody>
                  <a:tcPr/>
                </a:tc>
              </a:tr>
              <a:tr h="370840">
                <a:tc>
                  <a:txBody>
                    <a:bodyPr/>
                    <a:lstStyle/>
                    <a:p>
                      <a:pPr algn="ctr" rtl="1"/>
                      <a:r>
                        <a:rPr lang="en-US" sz="1400" dirty="0" smtClean="0">
                          <a:cs typeface="B Nazanin" panose="00000400000000000000" pitchFamily="2" charset="-78"/>
                        </a:rPr>
                        <a:t>https://www.itv.com/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105</a:t>
                      </a:r>
                      <a:endParaRPr lang="en-US" sz="1400" dirty="0"/>
                    </a:p>
                  </a:txBody>
                  <a:tcPr/>
                </a:tc>
              </a:tr>
              <a:tr h="370840">
                <a:tc>
                  <a:txBody>
                    <a:bodyPr/>
                    <a:lstStyle/>
                    <a:p>
                      <a:pPr algn="ctr"/>
                      <a:r>
                        <a:rPr lang="en-US" sz="1400" dirty="0" smtClean="0">
                          <a:cs typeface="B Nazanin" panose="00000400000000000000" pitchFamily="2" charset="-78"/>
                        </a:rPr>
                        <a:t>https://www.netflix.com</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a:t>
                      </a:r>
                      <a:endParaRPr lang="en-US" sz="1400" dirty="0">
                        <a:cs typeface="B Nazanin" panose="00000400000000000000" pitchFamily="2" charset="-78"/>
                      </a:endParaRPr>
                    </a:p>
                  </a:txBody>
                  <a:tcPr/>
                </a:tc>
                <a:tc>
                  <a:txBody>
                    <a:bodyPr/>
                    <a:lstStyle/>
                    <a:p>
                      <a:pPr algn="ctr" rtl="1"/>
                      <a:r>
                        <a:rPr lang="en-US" sz="1400" dirty="0" smtClean="0"/>
                        <a:t>106</a:t>
                      </a:r>
                      <a:endParaRPr lang="en-US" sz="1400" dirty="0"/>
                    </a:p>
                  </a:txBody>
                  <a:tcPr/>
                </a:tc>
              </a:tr>
              <a:tr h="370840">
                <a:tc>
                  <a:txBody>
                    <a:bodyPr/>
                    <a:lstStyle/>
                    <a:p>
                      <a:pPr algn="ctr" rtl="1"/>
                      <a:r>
                        <a:rPr lang="en-US" sz="1400" dirty="0" smtClean="0"/>
                        <a:t>http://www.nowtv.com/</a:t>
                      </a:r>
                      <a:endParaRPr lang="en-US" sz="1400" dirty="0"/>
                    </a:p>
                  </a:txBody>
                  <a:tcPr/>
                </a:tc>
                <a:tc>
                  <a:txBody>
                    <a:bodyPr/>
                    <a:lstStyle/>
                    <a:p>
                      <a:pPr algn="ctr" rtl="1"/>
                      <a:r>
                        <a:rPr lang="fa-IR" sz="1400" dirty="0" smtClean="0">
                          <a:cs typeface="B Nazanin" panose="00000400000000000000" pitchFamily="2" charset="-78"/>
                        </a:rPr>
                        <a:t>-</a:t>
                      </a:r>
                      <a:endParaRPr lang="en-US" sz="1400" dirty="0">
                        <a:cs typeface="B Nazanin" panose="00000400000000000000" pitchFamily="2" charset="-78"/>
                      </a:endParaRPr>
                    </a:p>
                  </a:txBody>
                  <a:tcPr/>
                </a:tc>
                <a:tc>
                  <a:txBody>
                    <a:bodyPr/>
                    <a:lstStyle/>
                    <a:p>
                      <a:pPr algn="ctr" rtl="1"/>
                      <a:r>
                        <a:rPr lang="en-US" sz="1400" dirty="0" smtClean="0"/>
                        <a:t>107</a:t>
                      </a:r>
                      <a:endParaRPr lang="en-US" sz="1400" dirty="0"/>
                    </a:p>
                  </a:txBody>
                  <a:tcPr/>
                </a:tc>
              </a:tr>
              <a:tr h="370840">
                <a:tc>
                  <a:txBody>
                    <a:bodyPr/>
                    <a:lstStyle/>
                    <a:p>
                      <a:pPr algn="ctr" rtl="1"/>
                      <a:r>
                        <a:rPr lang="en-US" sz="1400" dirty="0" smtClean="0"/>
                        <a:t>http://go.sky.com/</a:t>
                      </a:r>
                      <a:endParaRPr lang="en-US" sz="1400" dirty="0"/>
                    </a:p>
                  </a:txBody>
                  <a:tcPr/>
                </a:tc>
                <a:tc>
                  <a:txBody>
                    <a:bodyPr/>
                    <a:lstStyle/>
                    <a:p>
                      <a:pPr algn="ctr" rtl="1"/>
                      <a:r>
                        <a:rPr lang="fa-IR" sz="1400" dirty="0" smtClean="0">
                          <a:cs typeface="B Nazanin" panose="00000400000000000000" pitchFamily="2" charset="-78"/>
                        </a:rPr>
                        <a:t>-</a:t>
                      </a:r>
                      <a:endParaRPr lang="en-US" sz="1400" dirty="0">
                        <a:cs typeface="B Nazanin" panose="00000400000000000000" pitchFamily="2" charset="-78"/>
                      </a:endParaRPr>
                    </a:p>
                  </a:txBody>
                  <a:tcPr/>
                </a:tc>
                <a:tc>
                  <a:txBody>
                    <a:bodyPr/>
                    <a:lstStyle/>
                    <a:p>
                      <a:pPr algn="ctr" rtl="1"/>
                      <a:r>
                        <a:rPr lang="en-US" sz="1400" dirty="0" smtClean="0"/>
                        <a:t>108</a:t>
                      </a:r>
                      <a:endParaRPr lang="en-US" sz="1400" dirty="0"/>
                    </a:p>
                  </a:txBody>
                  <a:tcPr/>
                </a:tc>
              </a:tr>
              <a:tr h="370840">
                <a:tc>
                  <a:txBody>
                    <a:bodyPr/>
                    <a:lstStyle/>
                    <a:p>
                      <a:pPr algn="ctr" rtl="1"/>
                      <a:r>
                        <a:rPr lang="en-US" sz="1400" dirty="0" smtClean="0"/>
                        <a:t>http://www.virginmedia.com/</a:t>
                      </a:r>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109</a:t>
                      </a:r>
                      <a:endParaRPr lang="en-US" sz="1400" dirty="0"/>
                    </a:p>
                  </a:txBody>
                  <a:tcPr/>
                </a:tc>
              </a:tr>
              <a:tr h="370840">
                <a:tc>
                  <a:txBody>
                    <a:bodyPr/>
                    <a:lstStyle/>
                    <a:p>
                      <a:pPr algn="ctr" rtl="1"/>
                      <a:r>
                        <a:rPr lang="en-US" sz="1400" dirty="0" smtClean="0"/>
                        <a:t>http://www.channel4.com/</a:t>
                      </a:r>
                      <a:endParaRPr lang="en-US" sz="1400" dirty="0"/>
                    </a:p>
                  </a:txBody>
                  <a:tcPr/>
                </a:tc>
                <a:tc>
                  <a:txBody>
                    <a:bodyPr/>
                    <a:lstStyle/>
                    <a:p>
                      <a:pPr algn="ctr" rtl="1"/>
                      <a:r>
                        <a:rPr lang="fa-IR" sz="1400" dirty="0" smtClean="0">
                          <a:cs typeface="B Nazanin" panose="00000400000000000000" pitchFamily="2" charset="-78"/>
                        </a:rPr>
                        <a:t>انگلستان</a:t>
                      </a:r>
                      <a:endParaRPr lang="en-US" sz="1400" dirty="0">
                        <a:cs typeface="B Nazanin" panose="00000400000000000000" pitchFamily="2" charset="-78"/>
                      </a:endParaRPr>
                    </a:p>
                  </a:txBody>
                  <a:tcPr/>
                </a:tc>
                <a:tc>
                  <a:txBody>
                    <a:bodyPr/>
                    <a:lstStyle/>
                    <a:p>
                      <a:pPr algn="ctr" rtl="1"/>
                      <a:r>
                        <a:rPr lang="en-US" sz="1400" dirty="0" smtClean="0"/>
                        <a:t>110</a:t>
                      </a:r>
                      <a:endParaRPr lang="en-US" sz="1400" dirty="0"/>
                    </a:p>
                  </a:txBody>
                  <a:tcPr/>
                </a:tc>
              </a:tr>
              <a:tr h="370840">
                <a:tc>
                  <a:txBody>
                    <a:bodyPr/>
                    <a:lstStyle/>
                    <a:p>
                      <a:pPr algn="ctr" rtl="1"/>
                      <a:r>
                        <a:rPr lang="en-US" sz="1400" dirty="0" smtClean="0"/>
                        <a:t>http://www.themovienetwork.ca/</a:t>
                      </a:r>
                      <a:endParaRPr lang="en-US" sz="1400" dirty="0"/>
                    </a:p>
                  </a:txBody>
                  <a:tcPr/>
                </a:tc>
                <a:tc>
                  <a:txBody>
                    <a:bodyPr/>
                    <a:lstStyle/>
                    <a:p>
                      <a:pPr algn="ctr" rtl="1"/>
                      <a:r>
                        <a:rPr lang="fa-IR" sz="1400" dirty="0" smtClean="0">
                          <a:cs typeface="B Nazanin" panose="00000400000000000000" pitchFamily="2" charset="-78"/>
                        </a:rPr>
                        <a:t>کاناد</a:t>
                      </a:r>
                      <a:endParaRPr lang="en-US" sz="1400" dirty="0">
                        <a:cs typeface="B Nazanin" panose="00000400000000000000" pitchFamily="2" charset="-78"/>
                      </a:endParaRPr>
                    </a:p>
                  </a:txBody>
                  <a:tcPr/>
                </a:tc>
                <a:tc>
                  <a:txBody>
                    <a:bodyPr/>
                    <a:lstStyle/>
                    <a:p>
                      <a:pPr algn="ctr" rtl="1"/>
                      <a:r>
                        <a:rPr lang="en-US" sz="1400" dirty="0" smtClean="0"/>
                        <a:t>111</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204416242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013379514"/>
              </p:ext>
            </p:extLst>
          </p:nvPr>
        </p:nvGraphicFramePr>
        <p:xfrm>
          <a:off x="2826543" y="1607344"/>
          <a:ext cx="6453218" cy="443818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http://www.cravetv.ca/</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112</a:t>
                      </a:r>
                      <a:endParaRPr lang="en-US" sz="1400" dirty="0"/>
                    </a:p>
                  </a:txBody>
                  <a:tcPr/>
                </a:tc>
              </a:tr>
              <a:tr h="440225">
                <a:tc>
                  <a:txBody>
                    <a:bodyPr/>
                    <a:lstStyle/>
                    <a:p>
                      <a:pPr algn="ctr" rtl="1"/>
                      <a:r>
                        <a:rPr lang="en-US" sz="1400" dirty="0" smtClean="0">
                          <a:cs typeface="B Nazanin" panose="00000400000000000000" pitchFamily="2" charset="-78"/>
                        </a:rPr>
                        <a:t>https://www.ctv.ca/</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113</a:t>
                      </a:r>
                      <a:endParaRPr lang="en-US" sz="1400" dirty="0"/>
                    </a:p>
                  </a:txBody>
                  <a:tcPr/>
                </a:tc>
              </a:tr>
              <a:tr h="370840">
                <a:tc>
                  <a:txBody>
                    <a:bodyPr/>
                    <a:lstStyle/>
                    <a:p>
                      <a:pPr algn="ctr" rtl="1"/>
                      <a:r>
                        <a:rPr lang="en-US" sz="1400" dirty="0" smtClean="0">
                          <a:cs typeface="B Nazanin" panose="00000400000000000000" pitchFamily="2" charset="-78"/>
                        </a:rPr>
                        <a:t>http://www.foodnetwork.ca/</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113</a:t>
                      </a:r>
                      <a:endParaRPr lang="en-US" sz="1400" dirty="0"/>
                    </a:p>
                  </a:txBody>
                  <a:tcPr/>
                </a:tc>
              </a:tr>
              <a:tr h="370840">
                <a:tc>
                  <a:txBody>
                    <a:bodyPr/>
                    <a:lstStyle/>
                    <a:p>
                      <a:pPr algn="ctr" rtl="1"/>
                      <a:r>
                        <a:rPr lang="en-US" sz="1400" dirty="0" smtClean="0">
                          <a:cs typeface="B Nazanin" panose="00000400000000000000" pitchFamily="2" charset="-78"/>
                        </a:rPr>
                        <a:t>https://www.globaltv.com/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114</a:t>
                      </a:r>
                      <a:endParaRPr lang="en-US" sz="1400" dirty="0"/>
                    </a:p>
                  </a:txBody>
                  <a:tcPr/>
                </a:tc>
              </a:tr>
              <a:tr h="370840">
                <a:tc>
                  <a:txBody>
                    <a:bodyPr/>
                    <a:lstStyle/>
                    <a:p>
                      <a:pPr algn="ctr"/>
                      <a:r>
                        <a:rPr lang="en-US" sz="1400" dirty="0" smtClean="0">
                          <a:cs typeface="B Nazanin" panose="00000400000000000000" pitchFamily="2" charset="-78"/>
                        </a:rPr>
                        <a:t>http://www.hbocanada.com/</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115</a:t>
                      </a:r>
                      <a:endParaRPr lang="en-US" sz="1400" dirty="0"/>
                    </a:p>
                  </a:txBody>
                  <a:tcPr/>
                </a:tc>
              </a:tr>
              <a:tr h="370840">
                <a:tc>
                  <a:txBody>
                    <a:bodyPr/>
                    <a:lstStyle/>
                    <a:p>
                      <a:pPr algn="ctr" rtl="1"/>
                      <a:r>
                        <a:rPr lang="en-US" sz="1400" dirty="0" smtClean="0"/>
                        <a:t>http://www.themovienetwork.ca/</a:t>
                      </a:r>
                      <a:endParaRPr lang="en-US" sz="1400" dirty="0"/>
                    </a:p>
                  </a:txBody>
                  <a:tcPr/>
                </a:tc>
                <a:tc>
                  <a:txBody>
                    <a:bodyPr/>
                    <a:lstStyle/>
                    <a:p>
                      <a:pPr algn="ctr" rtl="1"/>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116</a:t>
                      </a:r>
                      <a:endParaRPr lang="en-US" sz="1400" dirty="0"/>
                    </a:p>
                  </a:txBody>
                  <a:tcPr/>
                </a:tc>
              </a:tr>
              <a:tr h="370840">
                <a:tc>
                  <a:txBody>
                    <a:bodyPr/>
                    <a:lstStyle/>
                    <a:p>
                      <a:pPr algn="ctr" rtl="1"/>
                      <a:r>
                        <a:rPr lang="en-US" sz="1400" dirty="0" smtClean="0"/>
                        <a:t>http://www.telequebec.tv/</a:t>
                      </a:r>
                      <a:endParaRPr lang="en-US" sz="1400" dirty="0"/>
                    </a:p>
                  </a:txBody>
                  <a:tcPr/>
                </a:tc>
                <a:tc>
                  <a:txBody>
                    <a:bodyPr/>
                    <a:lstStyle/>
                    <a:p>
                      <a:pPr algn="ctr" rtl="1"/>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117</a:t>
                      </a:r>
                      <a:endParaRPr lang="en-US" sz="1400" dirty="0"/>
                    </a:p>
                  </a:txBody>
                  <a:tcPr/>
                </a:tc>
              </a:tr>
              <a:tr h="370840">
                <a:tc>
                  <a:txBody>
                    <a:bodyPr/>
                    <a:lstStyle/>
                    <a:p>
                      <a:pPr algn="ctr" rtl="1"/>
                      <a:r>
                        <a:rPr lang="en-US" sz="1400" dirty="0" smtClean="0"/>
                        <a:t>http://tva.canoe.ca/</a:t>
                      </a:r>
                    </a:p>
                  </a:txBody>
                  <a:tcPr/>
                </a:tc>
                <a:tc>
                  <a:txBody>
                    <a:bodyPr/>
                    <a:lstStyle/>
                    <a:p>
                      <a:pPr algn="ctr" rtl="1"/>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118</a:t>
                      </a:r>
                      <a:endParaRPr lang="en-US" sz="1400" dirty="0"/>
                    </a:p>
                  </a:txBody>
                  <a:tcPr/>
                </a:tc>
              </a:tr>
              <a:tr h="370840">
                <a:tc>
                  <a:txBody>
                    <a:bodyPr/>
                    <a:lstStyle/>
                    <a:p>
                      <a:pPr algn="ctr" rtl="1"/>
                      <a:r>
                        <a:rPr lang="en-US" sz="1400" dirty="0" smtClean="0"/>
                        <a:t>http://my-tv.us/</a:t>
                      </a:r>
                      <a:endParaRPr lang="en-US" sz="1400" dirty="0"/>
                    </a:p>
                  </a:txBody>
                  <a:tcPr/>
                </a:tc>
                <a:tc>
                  <a:txBody>
                    <a:bodyPr/>
                    <a:lstStyle/>
                    <a:p>
                      <a:pPr algn="ctr" rtl="1"/>
                      <a:r>
                        <a:rPr lang="fa-IR" sz="1400" dirty="0" smtClean="0">
                          <a:cs typeface="B Nazanin" panose="00000400000000000000" pitchFamily="2" charset="-78"/>
                        </a:rPr>
                        <a:t>کانادا</a:t>
                      </a:r>
                    </a:p>
                    <a:p>
                      <a:pPr algn="ctr" rtl="1"/>
                      <a:r>
                        <a:rPr lang="fa-IR" sz="1400" dirty="0" smtClean="0">
                          <a:cs typeface="B Nazanin" panose="00000400000000000000" pitchFamily="2" charset="-78"/>
                        </a:rPr>
                        <a:t>(عربی)</a:t>
                      </a:r>
                      <a:endParaRPr lang="en-US" sz="1400" dirty="0">
                        <a:cs typeface="B Nazanin" panose="00000400000000000000" pitchFamily="2" charset="-78"/>
                      </a:endParaRPr>
                    </a:p>
                  </a:txBody>
                  <a:tcPr/>
                </a:tc>
                <a:tc>
                  <a:txBody>
                    <a:bodyPr/>
                    <a:lstStyle/>
                    <a:p>
                      <a:pPr algn="ctr" rtl="1"/>
                      <a:r>
                        <a:rPr lang="en-US" sz="1400" dirty="0" smtClean="0"/>
                        <a:t>119</a:t>
                      </a:r>
                      <a:endParaRPr lang="en-US" sz="1400" dirty="0"/>
                    </a:p>
                  </a:txBody>
                  <a:tcPr/>
                </a:tc>
              </a:tr>
              <a:tr h="370840">
                <a:tc>
                  <a:txBody>
                    <a:bodyPr/>
                    <a:lstStyle/>
                    <a:p>
                      <a:pPr algn="ctr" rtl="1"/>
                      <a:r>
                        <a:rPr lang="en-US" sz="1400" dirty="0" smtClean="0"/>
                        <a:t>http://www.ozee.com/zeetv</a:t>
                      </a:r>
                      <a:endParaRPr lang="en-US" sz="1400" dirty="0"/>
                    </a:p>
                  </a:txBody>
                  <a:tcPr/>
                </a:tc>
                <a:tc>
                  <a:txBody>
                    <a:bodyPr/>
                    <a:lstStyle/>
                    <a:p>
                      <a:pPr algn="ctr" rtl="1"/>
                      <a:r>
                        <a:rPr lang="fa-IR" sz="1400" dirty="0" smtClean="0">
                          <a:cs typeface="B Nazanin" panose="00000400000000000000" pitchFamily="2" charset="-78"/>
                        </a:rPr>
                        <a:t>کانادا</a:t>
                      </a:r>
                    </a:p>
                    <a:p>
                      <a:pPr algn="ctr" rtl="1"/>
                      <a:r>
                        <a:rPr lang="fa-IR" sz="1400" dirty="0" smtClean="0">
                          <a:cs typeface="B Nazanin" panose="00000400000000000000" pitchFamily="2" charset="-78"/>
                        </a:rPr>
                        <a:t>(هندی)</a:t>
                      </a:r>
                      <a:endParaRPr lang="en-US" sz="1400" dirty="0">
                        <a:cs typeface="B Nazanin" panose="00000400000000000000" pitchFamily="2" charset="-78"/>
                      </a:endParaRPr>
                    </a:p>
                  </a:txBody>
                  <a:tcPr/>
                </a:tc>
                <a:tc>
                  <a:txBody>
                    <a:bodyPr/>
                    <a:lstStyle/>
                    <a:p>
                      <a:pPr algn="ctr" rtl="1"/>
                      <a:r>
                        <a:rPr lang="en-US" sz="1400" dirty="0" smtClean="0"/>
                        <a:t>120</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12918808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96456637"/>
              </p:ext>
            </p:extLst>
          </p:nvPr>
        </p:nvGraphicFramePr>
        <p:xfrm>
          <a:off x="2826543" y="1607344"/>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http://www.televisa.com/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مکزیکی</a:t>
                      </a:r>
                      <a:endParaRPr lang="en-US" sz="1400" dirty="0">
                        <a:cs typeface="B Nazanin" panose="00000400000000000000" pitchFamily="2" charset="-78"/>
                      </a:endParaRPr>
                    </a:p>
                  </a:txBody>
                  <a:tcPr/>
                </a:tc>
                <a:tc>
                  <a:txBody>
                    <a:bodyPr/>
                    <a:lstStyle/>
                    <a:p>
                      <a:pPr algn="ctr" rtl="1"/>
                      <a:r>
                        <a:rPr lang="en-US" sz="1400" dirty="0" smtClean="0"/>
                        <a:t>112</a:t>
                      </a:r>
                      <a:endParaRPr lang="en-US" sz="1400" dirty="0"/>
                    </a:p>
                  </a:txBody>
                  <a:tcPr/>
                </a:tc>
              </a:tr>
              <a:tr h="440225">
                <a:tc>
                  <a:txBody>
                    <a:bodyPr/>
                    <a:lstStyle/>
                    <a:p>
                      <a:pPr algn="ctr" rtl="1"/>
                      <a:r>
                        <a:rPr lang="en-US" sz="1400" dirty="0" smtClean="0">
                          <a:cs typeface="B Nazanin" panose="00000400000000000000" pitchFamily="2" charset="-78"/>
                        </a:rPr>
                        <a:t>http://www.tvazteca.com/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مکزیکی</a:t>
                      </a:r>
                      <a:endParaRPr lang="en-US" sz="1400" dirty="0">
                        <a:cs typeface="B Nazanin" panose="00000400000000000000" pitchFamily="2" charset="-78"/>
                      </a:endParaRPr>
                    </a:p>
                  </a:txBody>
                  <a:tcPr/>
                </a:tc>
                <a:tc>
                  <a:txBody>
                    <a:bodyPr/>
                    <a:lstStyle/>
                    <a:p>
                      <a:pPr algn="ctr" rtl="1"/>
                      <a:r>
                        <a:rPr lang="en-US" sz="1400" dirty="0" smtClean="0"/>
                        <a:t>113</a:t>
                      </a:r>
                      <a:endParaRPr lang="en-US" sz="1400" dirty="0"/>
                    </a:p>
                  </a:txBody>
                  <a:tcPr/>
                </a:tc>
              </a:tr>
              <a:tr h="370840">
                <a:tc>
                  <a:txBody>
                    <a:bodyPr/>
                    <a:lstStyle/>
                    <a:p>
                      <a:pPr algn="ctr" rtl="1"/>
                      <a:r>
                        <a:rPr lang="en-US" sz="1400" dirty="0" smtClean="0">
                          <a:cs typeface="B Nazanin" panose="00000400000000000000" pitchFamily="2" charset="-78"/>
                        </a:rPr>
                        <a:t>http://www.hotstar.com/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113</a:t>
                      </a:r>
                      <a:endParaRPr lang="en-US" sz="1400" dirty="0"/>
                    </a:p>
                  </a:txBody>
                  <a:tcPr/>
                </a:tc>
              </a:tr>
              <a:tr h="370840">
                <a:tc>
                  <a:txBody>
                    <a:bodyPr/>
                    <a:lstStyle/>
                    <a:p>
                      <a:pPr algn="ctr" rtl="1"/>
                      <a:r>
                        <a:rPr lang="en-US" sz="1400" dirty="0" smtClean="0">
                          <a:cs typeface="B Nazanin" panose="00000400000000000000" pitchFamily="2" charset="-78"/>
                        </a:rPr>
                        <a:t>http://tva.canoe.ca/</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کانادا</a:t>
                      </a:r>
                      <a:endParaRPr lang="en-US" sz="1400" dirty="0">
                        <a:cs typeface="B Nazanin" panose="00000400000000000000" pitchFamily="2" charset="-78"/>
                      </a:endParaRPr>
                    </a:p>
                  </a:txBody>
                  <a:tcPr/>
                </a:tc>
                <a:tc>
                  <a:txBody>
                    <a:bodyPr/>
                    <a:lstStyle/>
                    <a:p>
                      <a:pPr algn="ctr" rtl="1"/>
                      <a:r>
                        <a:rPr lang="en-US" sz="1400" dirty="0" smtClean="0"/>
                        <a:t>114</a:t>
                      </a:r>
                      <a:endParaRPr lang="en-US" sz="1400" dirty="0"/>
                    </a:p>
                  </a:txBody>
                  <a:tcPr/>
                </a:tc>
              </a:tr>
              <a:tr h="370840">
                <a:tc>
                  <a:txBody>
                    <a:bodyPr/>
                    <a:lstStyle/>
                    <a:p>
                      <a:pPr algn="ctr"/>
                      <a:r>
                        <a:rPr lang="en-US" sz="1400" dirty="0" smtClean="0">
                          <a:cs typeface="B Nazanin" panose="00000400000000000000" pitchFamily="2" charset="-78"/>
                        </a:rPr>
                        <a:t>http://abc.go.com/</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115</a:t>
                      </a:r>
                      <a:endParaRPr lang="en-US" sz="1400" dirty="0"/>
                    </a:p>
                  </a:txBody>
                  <a:tcPr/>
                </a:tc>
              </a:tr>
              <a:tr h="370840">
                <a:tc>
                  <a:txBody>
                    <a:bodyPr/>
                    <a:lstStyle/>
                    <a:p>
                      <a:pPr algn="ctr" rtl="1"/>
                      <a:r>
                        <a:rPr lang="en-US" sz="1400" dirty="0" smtClean="0"/>
                        <a:t>https://www.cbs.com/all-access/</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116</a:t>
                      </a:r>
                      <a:endParaRPr lang="en-US" sz="1400" dirty="0"/>
                    </a:p>
                  </a:txBody>
                  <a:tcPr/>
                </a:tc>
              </a:tr>
              <a:tr h="370840">
                <a:tc>
                  <a:txBody>
                    <a:bodyPr/>
                    <a:lstStyle/>
                    <a:p>
                      <a:pPr algn="ctr" rtl="1"/>
                      <a:r>
                        <a:rPr lang="en-US" sz="1400" dirty="0" smtClean="0"/>
                        <a:t>http://us.cnn.com/tv/schedule/cnn</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117</a:t>
                      </a:r>
                      <a:endParaRPr lang="en-US" sz="1400" dirty="0"/>
                    </a:p>
                  </a:txBody>
                  <a:tcPr/>
                </a:tc>
              </a:tr>
              <a:tr h="370840">
                <a:tc>
                  <a:txBody>
                    <a:bodyPr/>
                    <a:lstStyle/>
                    <a:p>
                      <a:pPr algn="ctr" rtl="1"/>
                      <a:r>
                        <a:rPr lang="en-US" sz="1400" dirty="0" smtClean="0"/>
                        <a:t>https://www.epix.com/</a:t>
                      </a: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118</a:t>
                      </a:r>
                      <a:endParaRPr lang="en-US" sz="1400" dirty="0"/>
                    </a:p>
                  </a:txBody>
                  <a:tcPr/>
                </a:tc>
              </a:tr>
              <a:tr h="370840">
                <a:tc>
                  <a:txBody>
                    <a:bodyPr/>
                    <a:lstStyle/>
                    <a:p>
                      <a:pPr algn="ctr" rtl="1"/>
                      <a:r>
                        <a:rPr lang="en-US" sz="1400" dirty="0" smtClean="0"/>
                        <a:t>http://disneychannel.disney.com/</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119</a:t>
                      </a:r>
                      <a:endParaRPr lang="en-US" sz="1400" dirty="0"/>
                    </a:p>
                  </a:txBody>
                  <a:tcPr/>
                </a:tc>
              </a:tr>
              <a:tr h="370840">
                <a:tc>
                  <a:txBody>
                    <a:bodyPr/>
                    <a:lstStyle/>
                    <a:p>
                      <a:pPr algn="ctr" rtl="1"/>
                      <a:r>
                        <a:rPr lang="en-US" sz="1400" dirty="0" smtClean="0"/>
                        <a:t>https://www.hmnow.com</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120</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73533497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28200083"/>
              </p:ext>
            </p:extLst>
          </p:nvPr>
        </p:nvGraphicFramePr>
        <p:xfrm>
          <a:off x="2826543" y="1607344"/>
          <a:ext cx="6453218" cy="429086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https://www.directvnow.com/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121</a:t>
                      </a:r>
                      <a:endParaRPr lang="en-US" sz="1400" dirty="0"/>
                    </a:p>
                  </a:txBody>
                  <a:tcPr/>
                </a:tc>
              </a:tr>
              <a:tr h="440225">
                <a:tc>
                  <a:txBody>
                    <a:bodyPr/>
                    <a:lstStyle/>
                    <a:p>
                      <a:pPr algn="ctr" rtl="1"/>
                      <a:r>
                        <a:rPr lang="en-US" sz="1400" dirty="0" smtClean="0">
                          <a:cs typeface="B Nazanin" panose="00000400000000000000" pitchFamily="2" charset="-78"/>
                        </a:rPr>
                        <a:t>https://www.fox.com/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122</a:t>
                      </a:r>
                      <a:endParaRPr lang="en-US" sz="1400" dirty="0"/>
                    </a:p>
                  </a:txBody>
                  <a:tcPr/>
                </a:tc>
              </a:tr>
              <a:tr h="370840">
                <a:tc>
                  <a:txBody>
                    <a:bodyPr/>
                    <a:lstStyle/>
                    <a:p>
                      <a:pPr algn="ctr" rtl="1"/>
                      <a:r>
                        <a:rPr lang="en-US" sz="1400" dirty="0" smtClean="0">
                          <a:cs typeface="B Nazanin" panose="00000400000000000000" pitchFamily="2" charset="-78"/>
                        </a:rPr>
                        <a:t>hbogo.com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123</a:t>
                      </a:r>
                      <a:endParaRPr lang="en-US" sz="1400" dirty="0"/>
                    </a:p>
                  </a:txBody>
                  <a:tcPr/>
                </a:tc>
              </a:tr>
              <a:tr h="370840">
                <a:tc>
                  <a:txBody>
                    <a:bodyPr/>
                    <a:lstStyle/>
                    <a:p>
                      <a:pPr algn="ctr" rtl="1"/>
                      <a:r>
                        <a:rPr lang="en-US" sz="1400" dirty="0" smtClean="0">
                          <a:cs typeface="B Nazanin" panose="00000400000000000000" pitchFamily="2" charset="-78"/>
                        </a:rPr>
                        <a:t>http://www.hulu.com/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124</a:t>
                      </a:r>
                      <a:endParaRPr lang="en-US" sz="1400" dirty="0"/>
                    </a:p>
                  </a:txBody>
                  <a:tcPr/>
                </a:tc>
              </a:tr>
              <a:tr h="370840">
                <a:tc>
                  <a:txBody>
                    <a:bodyPr/>
                    <a:lstStyle/>
                    <a:p>
                      <a:pPr algn="ctr"/>
                      <a:r>
                        <a:rPr lang="en-US" sz="1400" smtClean="0">
                          <a:cs typeface="B Nazanin" panose="00000400000000000000" pitchFamily="2" charset="-78"/>
                        </a:rPr>
                        <a:t>www.Youtube.com</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125</a:t>
                      </a:r>
                      <a:endParaRPr lang="en-US" sz="1400" dirty="0"/>
                    </a:p>
                  </a:txBody>
                  <a:tcPr/>
                </a:tc>
              </a:tr>
              <a:tr h="370840">
                <a:tc>
                  <a:txBody>
                    <a:bodyPr/>
                    <a:lstStyle/>
                    <a:p>
                      <a:pPr algn="ctr" rtl="1"/>
                      <a:r>
                        <a:rPr lang="en-US" sz="1400" smtClean="0"/>
                        <a:t>www.Vimeo.com</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126</a:t>
                      </a:r>
                      <a:endParaRPr lang="en-US" sz="1400" dirty="0"/>
                    </a:p>
                  </a:txBody>
                  <a:tcPr/>
                </a:tc>
              </a:tr>
              <a:tr h="370840">
                <a:tc>
                  <a:txBody>
                    <a:bodyPr/>
                    <a:lstStyle/>
                    <a:p>
                      <a:pPr algn="ctr" rtl="1"/>
                      <a:r>
                        <a:rPr lang="en-US" sz="1400" dirty="0" smtClean="0"/>
                        <a:t>www.twich.com</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127</a:t>
                      </a:r>
                      <a:endParaRPr lang="en-US" sz="1400" dirty="0"/>
                    </a:p>
                  </a:txBody>
                  <a:tcPr/>
                </a:tc>
              </a:tr>
              <a:tr h="370840">
                <a:tc>
                  <a:txBody>
                    <a:bodyPr/>
                    <a:lstStyle/>
                    <a:p>
                      <a:pPr algn="ctr" rtl="1"/>
                      <a:r>
                        <a:rPr lang="en-US" sz="1400" dirty="0" smtClean="0"/>
                        <a:t>hbonow.com</a:t>
                      </a: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128</a:t>
                      </a:r>
                      <a:endParaRPr lang="en-US" sz="1400" dirty="0"/>
                    </a:p>
                  </a:txBody>
                  <a:tcPr/>
                </a:tc>
              </a:tr>
              <a:tr h="370840">
                <a:tc>
                  <a:txBody>
                    <a:bodyPr/>
                    <a:lstStyle/>
                    <a:p>
                      <a:pPr algn="ctr" rtl="1"/>
                      <a:r>
                        <a:rPr lang="en-US" sz="1400" dirty="0" smtClean="0"/>
                        <a:t>http://nbc.com/</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129</a:t>
                      </a:r>
                      <a:endParaRPr lang="en-US" sz="1400" dirty="0"/>
                    </a:p>
                  </a:txBody>
                  <a:tcPr/>
                </a:tc>
              </a:tr>
              <a:tr h="370840">
                <a:tc>
                  <a:txBody>
                    <a:bodyPr/>
                    <a:lstStyle/>
                    <a:p>
                      <a:pPr algn="ctr" rtl="1"/>
                      <a:r>
                        <a:rPr lang="en-US" sz="1400" dirty="0" smtClean="0"/>
                        <a:t>https://www.playstation.com/en-us/ps_vue_subscription/</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130</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25868636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68205252"/>
              </p:ext>
            </p:extLst>
          </p:nvPr>
        </p:nvGraphicFramePr>
        <p:xfrm>
          <a:off x="2826543" y="1607344"/>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pluto.tv</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131</a:t>
                      </a:r>
                      <a:endParaRPr lang="en-US" sz="1400" dirty="0"/>
                    </a:p>
                  </a:txBody>
                  <a:tcPr/>
                </a:tc>
              </a:tr>
              <a:tr h="440225">
                <a:tc>
                  <a:txBody>
                    <a:bodyPr/>
                    <a:lstStyle/>
                    <a:p>
                      <a:pPr algn="ctr" rtl="1"/>
                      <a:r>
                        <a:rPr lang="en-US" sz="1400" dirty="0" smtClean="0">
                          <a:cs typeface="B Nazanin" panose="00000400000000000000" pitchFamily="2" charset="-78"/>
                        </a:rPr>
                        <a:t>https://www.pbs.org/</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132</a:t>
                      </a:r>
                      <a:endParaRPr lang="en-US" sz="1400" dirty="0"/>
                    </a:p>
                  </a:txBody>
                  <a:tcPr/>
                </a:tc>
              </a:tr>
              <a:tr h="370840">
                <a:tc>
                  <a:txBody>
                    <a:bodyPr/>
                    <a:lstStyle/>
                    <a:p>
                      <a:pPr algn="ctr" rtl="1"/>
                      <a:r>
                        <a:rPr lang="en-US" sz="1400" dirty="0" smtClean="0">
                          <a:cs typeface="B Nazanin" panose="00000400000000000000" pitchFamily="2" charset="-78"/>
                        </a:rPr>
                        <a:t>https://www.popcornflix.com/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133</a:t>
                      </a:r>
                      <a:endParaRPr lang="en-US" sz="1400" dirty="0"/>
                    </a:p>
                  </a:txBody>
                  <a:tcPr/>
                </a:tc>
              </a:tr>
              <a:tr h="370840">
                <a:tc>
                  <a:txBody>
                    <a:bodyPr/>
                    <a:lstStyle/>
                    <a:p>
                      <a:pPr algn="ctr" rtl="1"/>
                      <a:r>
                        <a:rPr lang="en-US" sz="1400" dirty="0" smtClean="0">
                          <a:cs typeface="B Nazanin" panose="00000400000000000000" pitchFamily="2" charset="-78"/>
                        </a:rPr>
                        <a:t>https://www.sling.com/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134</a:t>
                      </a:r>
                      <a:endParaRPr lang="en-US" sz="1400" dirty="0"/>
                    </a:p>
                  </a:txBody>
                  <a:tcPr/>
                </a:tc>
              </a:tr>
              <a:tr h="370840">
                <a:tc>
                  <a:txBody>
                    <a:bodyPr/>
                    <a:lstStyle/>
                    <a:p>
                      <a:pPr algn="ctr"/>
                      <a:r>
                        <a:rPr lang="en-US" sz="1400" dirty="0" smtClean="0">
                          <a:cs typeface="B Nazanin" panose="00000400000000000000" pitchFamily="2" charset="-78"/>
                        </a:rPr>
                        <a:t>https://www.yiptv.com</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135</a:t>
                      </a:r>
                      <a:endParaRPr lang="en-US" sz="1400" dirty="0"/>
                    </a:p>
                  </a:txBody>
                  <a:tcPr/>
                </a:tc>
              </a:tr>
              <a:tr h="370840">
                <a:tc>
                  <a:txBody>
                    <a:bodyPr/>
                    <a:lstStyle/>
                    <a:p>
                      <a:pPr algn="ctr" rtl="1"/>
                      <a:r>
                        <a:rPr lang="en-US" sz="1400" dirty="0" smtClean="0"/>
                        <a:t>http://www.univision.com/</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136</a:t>
                      </a:r>
                      <a:endParaRPr lang="en-US" sz="1400" dirty="0"/>
                    </a:p>
                  </a:txBody>
                  <a:tcPr/>
                </a:tc>
              </a:tr>
              <a:tr h="370840">
                <a:tc>
                  <a:txBody>
                    <a:bodyPr/>
                    <a:lstStyle/>
                    <a:p>
                      <a:pPr algn="ctr" rtl="1"/>
                      <a:r>
                        <a:rPr lang="en-US" sz="1400" dirty="0" smtClean="0"/>
                        <a:t>http://www.theblaze.com/</a:t>
                      </a:r>
                      <a:endParaRPr lang="en-US" sz="1400" dirty="0"/>
                    </a:p>
                  </a:txBody>
                  <a:tcPr/>
                </a:tc>
                <a:tc>
                  <a:txBody>
                    <a:bodyPr/>
                    <a:lstStyle/>
                    <a:p>
                      <a:pPr algn="ctr" rtl="1"/>
                      <a:r>
                        <a:rPr lang="fa-IR" sz="1400" dirty="0" smtClean="0">
                          <a:cs typeface="B Nazanin" panose="00000400000000000000" pitchFamily="2" charset="-78"/>
                        </a:rPr>
                        <a:t>امریکا</a:t>
                      </a:r>
                      <a:endParaRPr lang="en-US" sz="1400" dirty="0">
                        <a:cs typeface="B Nazanin" panose="00000400000000000000" pitchFamily="2" charset="-78"/>
                      </a:endParaRPr>
                    </a:p>
                  </a:txBody>
                  <a:tcPr/>
                </a:tc>
                <a:tc>
                  <a:txBody>
                    <a:bodyPr/>
                    <a:lstStyle/>
                    <a:p>
                      <a:pPr algn="ctr" rtl="1"/>
                      <a:r>
                        <a:rPr lang="en-US" sz="1400" dirty="0" smtClean="0"/>
                        <a:t>137</a:t>
                      </a:r>
                      <a:endParaRPr lang="en-US" sz="1400" dirty="0"/>
                    </a:p>
                  </a:txBody>
                  <a:tcPr/>
                </a:tc>
              </a:tr>
              <a:tr h="370840">
                <a:tc>
                  <a:txBody>
                    <a:bodyPr/>
                    <a:lstStyle/>
                    <a:p>
                      <a:pPr algn="ctr" rtl="1"/>
                      <a:r>
                        <a:rPr lang="en-US" sz="1400" dirty="0" smtClean="0"/>
                        <a:t>https://sport.optus.com.au/</a:t>
                      </a:r>
                    </a:p>
                  </a:txBody>
                  <a:tcPr/>
                </a:tc>
                <a:tc>
                  <a:txBody>
                    <a:bodyPr/>
                    <a:lstStyle/>
                    <a:p>
                      <a:pPr algn="ctr" rtl="1"/>
                      <a:r>
                        <a:rPr lang="fa-IR" sz="1400" dirty="0" smtClean="0">
                          <a:cs typeface="B Nazanin" panose="00000400000000000000" pitchFamily="2" charset="-78"/>
                        </a:rPr>
                        <a:t>استرالیا</a:t>
                      </a:r>
                      <a:endParaRPr lang="en-US" sz="1400" dirty="0">
                        <a:cs typeface="B Nazanin" panose="00000400000000000000" pitchFamily="2" charset="-78"/>
                      </a:endParaRPr>
                    </a:p>
                  </a:txBody>
                  <a:tcPr/>
                </a:tc>
                <a:tc>
                  <a:txBody>
                    <a:bodyPr/>
                    <a:lstStyle/>
                    <a:p>
                      <a:pPr algn="ctr" rtl="1"/>
                      <a:r>
                        <a:rPr lang="en-US" sz="1400" dirty="0" smtClean="0"/>
                        <a:t>138</a:t>
                      </a:r>
                      <a:endParaRPr lang="en-US" sz="1400" dirty="0"/>
                    </a:p>
                  </a:txBody>
                  <a:tcPr/>
                </a:tc>
              </a:tr>
              <a:tr h="370840">
                <a:tc>
                  <a:txBody>
                    <a:bodyPr/>
                    <a:lstStyle/>
                    <a:p>
                      <a:pPr algn="ctr" rtl="1"/>
                      <a:r>
                        <a:rPr lang="en-US" sz="1400" dirty="0" smtClean="0"/>
                        <a:t>http://iview.abc.net.au</a:t>
                      </a:r>
                      <a:endParaRPr lang="en-US" sz="1400" dirty="0"/>
                    </a:p>
                  </a:txBody>
                  <a:tcPr/>
                </a:tc>
                <a:tc>
                  <a:txBody>
                    <a:bodyPr/>
                    <a:lstStyle/>
                    <a:p>
                      <a:pPr algn="ctr" rtl="1"/>
                      <a:r>
                        <a:rPr lang="fa-IR" sz="1400" dirty="0" smtClean="0">
                          <a:cs typeface="B Nazanin" panose="00000400000000000000" pitchFamily="2" charset="-78"/>
                        </a:rPr>
                        <a:t>استرالیا</a:t>
                      </a:r>
                      <a:endParaRPr lang="en-US" sz="1400" dirty="0">
                        <a:cs typeface="B Nazanin" panose="00000400000000000000" pitchFamily="2" charset="-78"/>
                      </a:endParaRPr>
                    </a:p>
                  </a:txBody>
                  <a:tcPr/>
                </a:tc>
                <a:tc>
                  <a:txBody>
                    <a:bodyPr/>
                    <a:lstStyle/>
                    <a:p>
                      <a:pPr algn="ctr" rtl="1"/>
                      <a:r>
                        <a:rPr lang="en-US" sz="1400" dirty="0" smtClean="0"/>
                        <a:t>139</a:t>
                      </a:r>
                      <a:endParaRPr lang="en-US" sz="1400" dirty="0"/>
                    </a:p>
                  </a:txBody>
                  <a:tcPr/>
                </a:tc>
              </a:tr>
              <a:tr h="370840">
                <a:tc>
                  <a:txBody>
                    <a:bodyPr/>
                    <a:lstStyle/>
                    <a:p>
                      <a:pPr algn="ctr" rtl="1"/>
                      <a:r>
                        <a:rPr lang="en-US" sz="1400" dirty="0" smtClean="0"/>
                        <a:t>http://www.sbs.com.au/</a:t>
                      </a:r>
                      <a:endParaRPr lang="en-US" sz="1400" dirty="0"/>
                    </a:p>
                  </a:txBody>
                  <a:tcPr/>
                </a:tc>
                <a:tc>
                  <a:txBody>
                    <a:bodyPr/>
                    <a:lstStyle/>
                    <a:p>
                      <a:pPr algn="ctr" rtl="1"/>
                      <a:r>
                        <a:rPr lang="fa-IR" sz="1400" dirty="0" smtClean="0">
                          <a:cs typeface="B Nazanin" panose="00000400000000000000" pitchFamily="2" charset="-78"/>
                        </a:rPr>
                        <a:t>استرالیا</a:t>
                      </a:r>
                      <a:endParaRPr lang="en-US" sz="1400" dirty="0">
                        <a:cs typeface="B Nazanin" panose="00000400000000000000" pitchFamily="2" charset="-78"/>
                      </a:endParaRPr>
                    </a:p>
                  </a:txBody>
                  <a:tcPr/>
                </a:tc>
                <a:tc>
                  <a:txBody>
                    <a:bodyPr/>
                    <a:lstStyle/>
                    <a:p>
                      <a:pPr algn="ctr" rtl="1"/>
                      <a:r>
                        <a:rPr lang="en-US" sz="1400" dirty="0" smtClean="0"/>
                        <a:t>140</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18547861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38007023"/>
              </p:ext>
            </p:extLst>
          </p:nvPr>
        </p:nvGraphicFramePr>
        <p:xfrm>
          <a:off x="2826543" y="1607344"/>
          <a:ext cx="6453218" cy="41435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http://www.sbs.com.au/</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استرالیا</a:t>
                      </a:r>
                      <a:endParaRPr lang="en-US" sz="1400" dirty="0">
                        <a:cs typeface="B Nazanin" panose="00000400000000000000" pitchFamily="2" charset="-78"/>
                      </a:endParaRPr>
                    </a:p>
                  </a:txBody>
                  <a:tcPr/>
                </a:tc>
                <a:tc>
                  <a:txBody>
                    <a:bodyPr/>
                    <a:lstStyle/>
                    <a:p>
                      <a:pPr algn="ctr" rtl="1"/>
                      <a:r>
                        <a:rPr lang="en-US" sz="1400" dirty="0" smtClean="0"/>
                        <a:t>141</a:t>
                      </a:r>
                      <a:endParaRPr lang="en-US" sz="1400" dirty="0"/>
                    </a:p>
                  </a:txBody>
                  <a:tcPr/>
                </a:tc>
              </a:tr>
              <a:tr h="440225">
                <a:tc>
                  <a:txBody>
                    <a:bodyPr/>
                    <a:lstStyle/>
                    <a:p>
                      <a:pPr algn="ctr" rtl="1"/>
                      <a:r>
                        <a:rPr lang="en-US" sz="1400" dirty="0" smtClean="0">
                          <a:cs typeface="B Nazanin" panose="00000400000000000000" pitchFamily="2" charset="-78"/>
                        </a:rPr>
                        <a:t>https://7live.com.au/</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استرالیا</a:t>
                      </a:r>
                      <a:endParaRPr lang="en-US" sz="1400" dirty="0">
                        <a:cs typeface="B Nazanin" panose="00000400000000000000" pitchFamily="2" charset="-78"/>
                      </a:endParaRPr>
                    </a:p>
                  </a:txBody>
                  <a:tcPr/>
                </a:tc>
                <a:tc>
                  <a:txBody>
                    <a:bodyPr/>
                    <a:lstStyle/>
                    <a:p>
                      <a:pPr algn="ctr" rtl="1"/>
                      <a:r>
                        <a:rPr lang="en-US" sz="1400" dirty="0" smtClean="0"/>
                        <a:t>142</a:t>
                      </a:r>
                      <a:endParaRPr lang="en-US" sz="1400" dirty="0"/>
                    </a:p>
                  </a:txBody>
                  <a:tcPr/>
                </a:tc>
              </a:tr>
              <a:tr h="370840">
                <a:tc>
                  <a:txBody>
                    <a:bodyPr/>
                    <a:lstStyle/>
                    <a:p>
                      <a:pPr algn="ctr" rtl="1"/>
                      <a:r>
                        <a:rPr lang="en-US" sz="1400" dirty="0" smtClean="0">
                          <a:cs typeface="B Nazanin" panose="00000400000000000000" pitchFamily="2" charset="-78"/>
                        </a:rPr>
                        <a:t>https://tenplay.com.au/</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استرالیا</a:t>
                      </a:r>
                      <a:endParaRPr lang="en-US" sz="1400" dirty="0">
                        <a:cs typeface="B Nazanin" panose="00000400000000000000" pitchFamily="2" charset="-78"/>
                      </a:endParaRPr>
                    </a:p>
                  </a:txBody>
                  <a:tcPr/>
                </a:tc>
                <a:tc>
                  <a:txBody>
                    <a:bodyPr/>
                    <a:lstStyle/>
                    <a:p>
                      <a:pPr algn="ctr" rtl="1"/>
                      <a:r>
                        <a:rPr lang="en-US" sz="1400" dirty="0" smtClean="0"/>
                        <a:t>143</a:t>
                      </a:r>
                      <a:endParaRPr lang="en-US" sz="1400" dirty="0"/>
                    </a:p>
                  </a:txBody>
                  <a:tcPr/>
                </a:tc>
              </a:tr>
              <a:tr h="370840">
                <a:tc>
                  <a:txBody>
                    <a:bodyPr/>
                    <a:lstStyle/>
                    <a:p>
                      <a:pPr algn="ctr" rtl="1"/>
                      <a:r>
                        <a:rPr lang="en-US" sz="1400" dirty="0" smtClean="0">
                          <a:cs typeface="B Nazanin" panose="00000400000000000000" pitchFamily="2" charset="-78"/>
                        </a:rPr>
                        <a:t>https://www.tvnz.co.nz/</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نیوزلند</a:t>
                      </a:r>
                      <a:endParaRPr lang="en-US" sz="1400" dirty="0">
                        <a:cs typeface="B Nazanin" panose="00000400000000000000" pitchFamily="2" charset="-78"/>
                      </a:endParaRPr>
                    </a:p>
                  </a:txBody>
                  <a:tcPr/>
                </a:tc>
                <a:tc>
                  <a:txBody>
                    <a:bodyPr/>
                    <a:lstStyle/>
                    <a:p>
                      <a:pPr algn="ctr" rtl="1"/>
                      <a:r>
                        <a:rPr lang="en-US" sz="1400" dirty="0" smtClean="0"/>
                        <a:t>144</a:t>
                      </a:r>
                      <a:endParaRPr lang="en-US" sz="1400" dirty="0"/>
                    </a:p>
                  </a:txBody>
                  <a:tcPr/>
                </a:tc>
              </a:tr>
              <a:tr h="370840">
                <a:tc>
                  <a:txBody>
                    <a:bodyPr/>
                    <a:lstStyle/>
                    <a:p>
                      <a:pPr algn="ctr"/>
                      <a:r>
                        <a:rPr lang="en-US" sz="1400" dirty="0" smtClean="0">
                          <a:cs typeface="B Nazanin" panose="00000400000000000000" pitchFamily="2" charset="-78"/>
                        </a:rPr>
                        <a:t>http://www.eltrecetv.com.ar/</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آرژانتین</a:t>
                      </a:r>
                      <a:endParaRPr lang="en-US" sz="1400" dirty="0">
                        <a:cs typeface="B Nazanin" panose="00000400000000000000" pitchFamily="2" charset="-78"/>
                      </a:endParaRPr>
                    </a:p>
                  </a:txBody>
                  <a:tcPr/>
                </a:tc>
                <a:tc>
                  <a:txBody>
                    <a:bodyPr/>
                    <a:lstStyle/>
                    <a:p>
                      <a:pPr algn="ctr" rtl="1"/>
                      <a:r>
                        <a:rPr lang="en-US" sz="1400" dirty="0" smtClean="0"/>
                        <a:t>145</a:t>
                      </a:r>
                      <a:endParaRPr lang="en-US" sz="1400" dirty="0"/>
                    </a:p>
                  </a:txBody>
                  <a:tcPr/>
                </a:tc>
              </a:tr>
              <a:tr h="370840">
                <a:tc>
                  <a:txBody>
                    <a:bodyPr/>
                    <a:lstStyle/>
                    <a:p>
                      <a:pPr algn="ctr" rtl="1"/>
                      <a:r>
                        <a:rPr lang="en-US" sz="1400" dirty="0" smtClean="0"/>
                        <a:t>https://www.crackle.com/</a:t>
                      </a:r>
                      <a:endParaRPr lang="en-US" sz="1400" dirty="0"/>
                    </a:p>
                  </a:txBody>
                  <a:tcPr/>
                </a:tc>
                <a:tc>
                  <a:txBody>
                    <a:bodyPr/>
                    <a:lstStyle/>
                    <a:p>
                      <a:pPr algn="ctr" rtl="1"/>
                      <a:r>
                        <a:rPr lang="fa-IR" sz="1400" dirty="0" smtClean="0">
                          <a:cs typeface="B Nazanin" panose="00000400000000000000" pitchFamily="2" charset="-78"/>
                        </a:rPr>
                        <a:t>-</a:t>
                      </a:r>
                      <a:endParaRPr lang="en-US" sz="1400" dirty="0">
                        <a:cs typeface="B Nazanin" panose="00000400000000000000" pitchFamily="2" charset="-78"/>
                      </a:endParaRPr>
                    </a:p>
                  </a:txBody>
                  <a:tcPr/>
                </a:tc>
                <a:tc>
                  <a:txBody>
                    <a:bodyPr/>
                    <a:lstStyle/>
                    <a:p>
                      <a:pPr algn="ctr" rtl="1"/>
                      <a:r>
                        <a:rPr lang="en-US" sz="1400" dirty="0" smtClean="0"/>
                        <a:t>146</a:t>
                      </a:r>
                      <a:endParaRPr lang="en-US" sz="1400" dirty="0"/>
                    </a:p>
                  </a:txBody>
                  <a:tcPr/>
                </a:tc>
              </a:tr>
              <a:tr h="370840">
                <a:tc>
                  <a:txBody>
                    <a:bodyPr/>
                    <a:lstStyle/>
                    <a:p>
                      <a:pPr algn="ctr" rtl="1"/>
                      <a:r>
                        <a:rPr lang="en-US" sz="1400" dirty="0" smtClean="0"/>
                        <a:t>https://www.caracoltv.com/</a:t>
                      </a:r>
                      <a:endParaRPr lang="en-US" sz="1400" dirty="0"/>
                    </a:p>
                  </a:txBody>
                  <a:tcPr/>
                </a:tc>
                <a:tc>
                  <a:txBody>
                    <a:bodyPr/>
                    <a:lstStyle/>
                    <a:p>
                      <a:pPr algn="ctr" rtl="1"/>
                      <a:r>
                        <a:rPr lang="fa-IR" sz="1400" dirty="0" smtClean="0">
                          <a:cs typeface="B Nazanin" panose="00000400000000000000" pitchFamily="2" charset="-78"/>
                        </a:rPr>
                        <a:t>کلمبیا</a:t>
                      </a:r>
                      <a:endParaRPr lang="en-US" sz="1400" dirty="0">
                        <a:cs typeface="B Nazanin" panose="00000400000000000000" pitchFamily="2" charset="-78"/>
                      </a:endParaRPr>
                    </a:p>
                  </a:txBody>
                  <a:tcPr/>
                </a:tc>
                <a:tc>
                  <a:txBody>
                    <a:bodyPr/>
                    <a:lstStyle/>
                    <a:p>
                      <a:pPr algn="ctr" rtl="1"/>
                      <a:r>
                        <a:rPr lang="en-US" sz="1400" dirty="0" smtClean="0"/>
                        <a:t>147</a:t>
                      </a:r>
                      <a:endParaRPr lang="en-US" sz="1400" dirty="0"/>
                    </a:p>
                  </a:txBody>
                  <a:tcPr/>
                </a:tc>
              </a:tr>
              <a:tr h="370840">
                <a:tc>
                  <a:txBody>
                    <a:bodyPr/>
                    <a:lstStyle/>
                    <a:p>
                      <a:pPr algn="ctr" rtl="1"/>
                      <a:r>
                        <a:rPr lang="en-US" sz="1400" dirty="0" smtClean="0"/>
                        <a:t>https://globosatplay.globo.com/</a:t>
                      </a:r>
                    </a:p>
                  </a:txBody>
                  <a:tcPr/>
                </a:tc>
                <a:tc>
                  <a:txBody>
                    <a:bodyPr/>
                    <a:lstStyle/>
                    <a:p>
                      <a:pPr algn="ctr" rtl="1"/>
                      <a:r>
                        <a:rPr lang="fa-IR" sz="1400" dirty="0" smtClean="0">
                          <a:cs typeface="B Nazanin" panose="00000400000000000000" pitchFamily="2" charset="-78"/>
                        </a:rPr>
                        <a:t>برزیل</a:t>
                      </a:r>
                      <a:endParaRPr lang="en-US" sz="1400" dirty="0">
                        <a:cs typeface="B Nazanin" panose="00000400000000000000" pitchFamily="2" charset="-78"/>
                      </a:endParaRPr>
                    </a:p>
                  </a:txBody>
                  <a:tcPr/>
                </a:tc>
                <a:tc>
                  <a:txBody>
                    <a:bodyPr/>
                    <a:lstStyle/>
                    <a:p>
                      <a:pPr algn="ctr" rtl="1"/>
                      <a:r>
                        <a:rPr lang="en-US" sz="1400" dirty="0" smtClean="0"/>
                        <a:t>148</a:t>
                      </a:r>
                      <a:endParaRPr lang="en-US" sz="1400" dirty="0"/>
                    </a:p>
                  </a:txBody>
                  <a:tcPr/>
                </a:tc>
              </a:tr>
              <a:tr h="370840">
                <a:tc>
                  <a:txBody>
                    <a:bodyPr/>
                    <a:lstStyle/>
                    <a:p>
                      <a:pPr algn="ctr" rtl="1"/>
                      <a:r>
                        <a:rPr lang="en-US" sz="1400" dirty="0" smtClean="0"/>
                        <a:t>http://www.tntdrama.com/</a:t>
                      </a:r>
                      <a:endParaRPr lang="en-US" sz="1400" dirty="0"/>
                    </a:p>
                  </a:txBody>
                  <a:tcPr/>
                </a:tc>
                <a:tc>
                  <a:txBody>
                    <a:bodyPr/>
                    <a:lstStyle/>
                    <a:p>
                      <a:pPr algn="ctr" rtl="1"/>
                      <a:r>
                        <a:rPr lang="fa-IR" sz="1400" dirty="0" smtClean="0">
                          <a:cs typeface="B Nazanin" panose="00000400000000000000" pitchFamily="2" charset="-78"/>
                        </a:rPr>
                        <a:t>برزیل</a:t>
                      </a:r>
                      <a:endParaRPr lang="en-US" sz="1400" dirty="0">
                        <a:cs typeface="B Nazanin" panose="00000400000000000000" pitchFamily="2" charset="-78"/>
                      </a:endParaRPr>
                    </a:p>
                  </a:txBody>
                  <a:tcPr/>
                </a:tc>
                <a:tc>
                  <a:txBody>
                    <a:bodyPr/>
                    <a:lstStyle/>
                    <a:p>
                      <a:pPr algn="ctr" rtl="1"/>
                      <a:r>
                        <a:rPr lang="en-US" sz="1400" dirty="0" smtClean="0"/>
                        <a:t>149</a:t>
                      </a:r>
                      <a:endParaRPr lang="en-US" sz="1400" dirty="0"/>
                    </a:p>
                  </a:txBody>
                  <a:tcPr/>
                </a:tc>
              </a:tr>
              <a:tr h="370840">
                <a:tc>
                  <a:txBody>
                    <a:bodyPr/>
                    <a:lstStyle/>
                    <a:p>
                      <a:pPr algn="ctr" rtl="1"/>
                      <a:r>
                        <a:rPr lang="en-US" sz="1400" dirty="0" smtClean="0"/>
                        <a:t>http://www.redeuniao.com.br/</a:t>
                      </a:r>
                      <a:endParaRPr lang="en-US" sz="1400" dirty="0"/>
                    </a:p>
                  </a:txBody>
                  <a:tcPr/>
                </a:tc>
                <a:tc>
                  <a:txBody>
                    <a:bodyPr/>
                    <a:lstStyle/>
                    <a:p>
                      <a:pPr algn="ctr" rtl="1"/>
                      <a:r>
                        <a:rPr lang="fa-IR" sz="1400" dirty="0" smtClean="0">
                          <a:cs typeface="B Nazanin" panose="00000400000000000000" pitchFamily="2" charset="-78"/>
                        </a:rPr>
                        <a:t>برزیل</a:t>
                      </a:r>
                      <a:endParaRPr lang="en-US" sz="1400" dirty="0">
                        <a:cs typeface="B Nazanin" panose="00000400000000000000" pitchFamily="2" charset="-78"/>
                      </a:endParaRPr>
                    </a:p>
                  </a:txBody>
                  <a:tcPr/>
                </a:tc>
                <a:tc>
                  <a:txBody>
                    <a:bodyPr/>
                    <a:lstStyle/>
                    <a:p>
                      <a:pPr algn="ctr" rtl="1"/>
                      <a:r>
                        <a:rPr lang="en-US" sz="1400" dirty="0" smtClean="0"/>
                        <a:t>150</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380861652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شرکت ها و مجموعه های فعال</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119798522"/>
              </p:ext>
            </p:extLst>
          </p:nvPr>
        </p:nvGraphicFramePr>
        <p:xfrm>
          <a:off x="2826543" y="1607344"/>
          <a:ext cx="6453218" cy="2289345"/>
        </p:xfrm>
        <a:graphic>
          <a:graphicData uri="http://schemas.openxmlformats.org/drawingml/2006/table">
            <a:tbl>
              <a:tblPr firstRow="1" bandRow="1">
                <a:tableStyleId>{5C22544A-7EE6-4342-B048-85BDC9FD1C3A}</a:tableStyleId>
              </a:tblPr>
              <a:tblGrid>
                <a:gridCol w="3985419"/>
                <a:gridCol w="1352073"/>
                <a:gridCol w="1115726"/>
              </a:tblGrid>
              <a:tr h="309710">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کشور</a:t>
                      </a:r>
                      <a:endParaRPr lang="en-US" dirty="0"/>
                    </a:p>
                  </a:txBody>
                  <a:tcPr/>
                </a:tc>
                <a:tc>
                  <a:txBody>
                    <a:bodyPr/>
                    <a:lstStyle/>
                    <a:p>
                      <a:pPr algn="ctr" rtl="1"/>
                      <a:r>
                        <a:rPr lang="fa-IR" dirty="0" smtClean="0"/>
                        <a:t>ردیف</a:t>
                      </a:r>
                      <a:endParaRPr lang="en-US"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cs typeface="B Nazanin" panose="00000400000000000000" pitchFamily="2" charset="-78"/>
                        </a:rPr>
                        <a:t>http://bandsports.band.uol.com.br/</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برزیل</a:t>
                      </a:r>
                      <a:endParaRPr lang="en-US" sz="1400" dirty="0">
                        <a:cs typeface="B Nazanin" panose="00000400000000000000" pitchFamily="2" charset="-78"/>
                      </a:endParaRPr>
                    </a:p>
                  </a:txBody>
                  <a:tcPr/>
                </a:tc>
                <a:tc>
                  <a:txBody>
                    <a:bodyPr/>
                    <a:lstStyle/>
                    <a:p>
                      <a:pPr algn="ctr" rtl="1"/>
                      <a:r>
                        <a:rPr lang="en-US" sz="1400" dirty="0" smtClean="0"/>
                        <a:t>151</a:t>
                      </a:r>
                      <a:endParaRPr lang="en-US" sz="1400" dirty="0"/>
                    </a:p>
                  </a:txBody>
                  <a:tcPr/>
                </a:tc>
              </a:tr>
              <a:tr h="440225">
                <a:tc>
                  <a:txBody>
                    <a:bodyPr/>
                    <a:lstStyle/>
                    <a:p>
                      <a:pPr algn="ctr" rtl="1"/>
                      <a:r>
                        <a:rPr lang="en-US" sz="1400" dirty="0" smtClean="0">
                          <a:cs typeface="B Nazanin" panose="00000400000000000000" pitchFamily="2" charset="-78"/>
                        </a:rPr>
                        <a:t>http://canalbrasil.globo.com/</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برزیل</a:t>
                      </a:r>
                      <a:endParaRPr lang="en-US" sz="1400" dirty="0">
                        <a:cs typeface="B Nazanin" panose="00000400000000000000" pitchFamily="2" charset="-78"/>
                      </a:endParaRPr>
                    </a:p>
                  </a:txBody>
                  <a:tcPr/>
                </a:tc>
                <a:tc>
                  <a:txBody>
                    <a:bodyPr/>
                    <a:lstStyle/>
                    <a:p>
                      <a:pPr algn="ctr" rtl="1"/>
                      <a:r>
                        <a:rPr lang="en-US" sz="1400" dirty="0" smtClean="0"/>
                        <a:t>152</a:t>
                      </a:r>
                      <a:endParaRPr lang="en-US" sz="1400" dirty="0"/>
                    </a:p>
                  </a:txBody>
                  <a:tcPr/>
                </a:tc>
              </a:tr>
              <a:tr h="370840">
                <a:tc>
                  <a:txBody>
                    <a:bodyPr/>
                    <a:lstStyle/>
                    <a:p>
                      <a:pPr algn="ctr" rtl="1"/>
                      <a:r>
                        <a:rPr lang="en-US" sz="1400" dirty="0" smtClean="0">
                          <a:cs typeface="B Nazanin" panose="00000400000000000000" pitchFamily="2" charset="-78"/>
                        </a:rPr>
                        <a:t>http://www.esporteinterativo.com.br/</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برزیل</a:t>
                      </a:r>
                      <a:endParaRPr lang="en-US" sz="1400" dirty="0">
                        <a:cs typeface="B Nazanin" panose="00000400000000000000" pitchFamily="2" charset="-78"/>
                      </a:endParaRPr>
                    </a:p>
                  </a:txBody>
                  <a:tcPr/>
                </a:tc>
                <a:tc>
                  <a:txBody>
                    <a:bodyPr/>
                    <a:lstStyle/>
                    <a:p>
                      <a:pPr algn="ctr" rtl="1"/>
                      <a:r>
                        <a:rPr lang="en-US" sz="1400" dirty="0" smtClean="0"/>
                        <a:t>153</a:t>
                      </a:r>
                      <a:endParaRPr lang="en-US" sz="1400" dirty="0"/>
                    </a:p>
                  </a:txBody>
                  <a:tcPr/>
                </a:tc>
              </a:tr>
              <a:tr h="370840">
                <a:tc>
                  <a:txBody>
                    <a:bodyPr/>
                    <a:lstStyle/>
                    <a:p>
                      <a:pPr algn="ctr" rtl="1"/>
                      <a:r>
                        <a:rPr lang="en-US" sz="1400" dirty="0" smtClean="0">
                          <a:cs typeface="B Nazanin" panose="00000400000000000000" pitchFamily="2" charset="-78"/>
                        </a:rPr>
                        <a:t>http://www.cartoonnetwork.com.br/</a:t>
                      </a:r>
                      <a:endParaRPr lang="en-US" sz="1400" dirty="0">
                        <a:cs typeface="B Nazanin" panose="00000400000000000000" pitchFamily="2" charset="-78"/>
                      </a:endParaRPr>
                    </a:p>
                  </a:txBody>
                  <a:tcPr/>
                </a:tc>
                <a:tc>
                  <a:txBody>
                    <a:bodyPr/>
                    <a:lstStyle/>
                    <a:p>
                      <a:pPr algn="ctr" rtl="1"/>
                      <a:r>
                        <a:rPr lang="fa-IR" sz="1400" dirty="0" smtClean="0">
                          <a:cs typeface="B Nazanin" panose="00000400000000000000" pitchFamily="2" charset="-78"/>
                        </a:rPr>
                        <a:t>برزیل</a:t>
                      </a:r>
                      <a:endParaRPr lang="en-US" sz="1400" dirty="0">
                        <a:cs typeface="B Nazanin" panose="00000400000000000000" pitchFamily="2" charset="-78"/>
                      </a:endParaRPr>
                    </a:p>
                  </a:txBody>
                  <a:tcPr/>
                </a:tc>
                <a:tc>
                  <a:txBody>
                    <a:bodyPr/>
                    <a:lstStyle/>
                    <a:p>
                      <a:pPr algn="ctr" rtl="1"/>
                      <a:r>
                        <a:rPr lang="en-US" sz="1400" dirty="0" smtClean="0"/>
                        <a:t>154</a:t>
                      </a:r>
                      <a:endParaRPr lang="en-US" sz="1400" dirty="0"/>
                    </a:p>
                  </a:txBody>
                  <a:tcPr/>
                </a:tc>
              </a:tr>
              <a:tr h="370840">
                <a:tc>
                  <a:txBody>
                    <a:bodyPr/>
                    <a:lstStyle/>
                    <a:p>
                      <a:pPr algn="ctr"/>
                      <a:r>
                        <a:rPr lang="en-US" sz="1400" dirty="0" smtClean="0">
                          <a:cs typeface="B Nazanin" panose="00000400000000000000" pitchFamily="2" charset="-78"/>
                        </a:rPr>
                        <a:t>http://espn.uol.com.br/</a:t>
                      </a:r>
                      <a:endParaRPr lang="en-US" sz="1400" dirty="0">
                        <a:cs typeface="B Nazanin" panose="00000400000000000000" pitchFamily="2" charset="-78"/>
                      </a:endParaRPr>
                    </a:p>
                  </a:txBody>
                  <a:tcPr/>
                </a:tc>
                <a:tc>
                  <a:txBody>
                    <a:bodyPr/>
                    <a:lstStyle/>
                    <a:p>
                      <a:pPr algn="ctr"/>
                      <a:r>
                        <a:rPr lang="fa-IR" sz="1400" dirty="0" smtClean="0">
                          <a:cs typeface="B Nazanin" panose="00000400000000000000" pitchFamily="2" charset="-78"/>
                        </a:rPr>
                        <a:t>برزیل</a:t>
                      </a:r>
                      <a:endParaRPr lang="en-US" sz="1400" dirty="0">
                        <a:cs typeface="B Nazanin" panose="00000400000000000000" pitchFamily="2" charset="-78"/>
                      </a:endParaRPr>
                    </a:p>
                  </a:txBody>
                  <a:tcPr/>
                </a:tc>
                <a:tc>
                  <a:txBody>
                    <a:bodyPr/>
                    <a:lstStyle/>
                    <a:p>
                      <a:pPr algn="ctr" rtl="1"/>
                      <a:r>
                        <a:rPr lang="en-US" sz="1400" dirty="0" smtClean="0"/>
                        <a:t>155</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19525148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920" y="2346657"/>
            <a:ext cx="9404723" cy="1400530"/>
          </a:xfrm>
        </p:spPr>
        <p:txBody>
          <a:bodyPr/>
          <a:lstStyle/>
          <a:p>
            <a:pPr algn="ctr" rtl="1"/>
            <a:r>
              <a:rPr lang="fa-IR" sz="5400" dirty="0" smtClean="0">
                <a:cs typeface="B Titr" panose="00000700000000000000" pitchFamily="2" charset="-78"/>
              </a:rPr>
              <a:t>تلویزیون های اینترنتی ایرانی</a:t>
            </a:r>
            <a:endParaRPr lang="en-US" sz="54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1209748805"/>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lnSpc>
                <a:spcPct val="107000"/>
              </a:lnSpc>
              <a:spcAft>
                <a:spcPts val="0"/>
              </a:spcAft>
            </a:pPr>
            <a:r>
              <a:rPr lang="fa-IR" sz="4400" dirty="0" smtClean="0">
                <a:cs typeface="B Titr" panose="00000700000000000000" pitchFamily="2" charset="-78"/>
              </a:rPr>
              <a:t>مهمترین مجموعه های فعال ایرانی</a:t>
            </a:r>
            <a:endParaRPr lang="it-IT" sz="4400" dirty="0">
              <a:cs typeface="B Titr" panose="00000700000000000000" pitchFamily="2" charset="-78"/>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02037683"/>
              </p:ext>
            </p:extLst>
          </p:nvPr>
        </p:nvGraphicFramePr>
        <p:xfrm>
          <a:off x="1554955" y="1465251"/>
          <a:ext cx="9214341" cy="5191760"/>
        </p:xfrm>
        <a:graphic>
          <a:graphicData uri="http://schemas.openxmlformats.org/drawingml/2006/table">
            <a:tbl>
              <a:tblPr firstRow="1" bandRow="1">
                <a:tableStyleId>{5C22544A-7EE6-4342-B048-85BDC9FD1C3A}</a:tableStyleId>
              </a:tblPr>
              <a:tblGrid>
                <a:gridCol w="2617789"/>
                <a:gridCol w="4092501"/>
                <a:gridCol w="1388325"/>
                <a:gridCol w="1115726"/>
              </a:tblGrid>
              <a:tr h="370840">
                <a:tc>
                  <a:txBody>
                    <a:bodyPr/>
                    <a:lstStyle/>
                    <a:p>
                      <a:pPr algn="ctr" rtl="1"/>
                      <a:r>
                        <a:rPr lang="fa-IR" dirty="0" smtClean="0"/>
                        <a:t>نوع</a:t>
                      </a:r>
                      <a:endParaRPr lang="en-US" dirty="0"/>
                    </a:p>
                  </a:txBody>
                  <a:tcPr/>
                </a:tc>
                <a:tc>
                  <a:txBody>
                    <a:bodyPr/>
                    <a:lstStyle/>
                    <a:p>
                      <a:pPr algn="ctr" rtl="1"/>
                      <a:r>
                        <a:rPr lang="fa-IR" dirty="0" smtClean="0"/>
                        <a:t>آدرس</a:t>
                      </a:r>
                      <a:r>
                        <a:rPr lang="fa-IR" baseline="0" dirty="0" smtClean="0"/>
                        <a:t> وب</a:t>
                      </a:r>
                      <a:endParaRPr lang="en-US" dirty="0"/>
                    </a:p>
                  </a:txBody>
                  <a:tcPr/>
                </a:tc>
                <a:tc>
                  <a:txBody>
                    <a:bodyPr/>
                    <a:lstStyle/>
                    <a:p>
                      <a:pPr algn="ctr" rtl="1"/>
                      <a:r>
                        <a:rPr lang="fa-IR" dirty="0" smtClean="0"/>
                        <a:t>عنوان</a:t>
                      </a:r>
                      <a:endParaRPr lang="en-US" dirty="0"/>
                    </a:p>
                  </a:txBody>
                  <a:tcPr/>
                </a:tc>
                <a:tc>
                  <a:txBody>
                    <a:bodyPr/>
                    <a:lstStyle/>
                    <a:p>
                      <a:pPr algn="ctr" rtl="1"/>
                      <a:r>
                        <a:rPr lang="fa-IR" dirty="0" smtClean="0"/>
                        <a:t>ردیف</a:t>
                      </a:r>
                      <a:endParaRPr lang="en-US" dirty="0"/>
                    </a:p>
                  </a:txBody>
                  <a:tcPr/>
                </a:tc>
              </a:tr>
              <a:tr h="370840">
                <a:tc>
                  <a:txBody>
                    <a:bodyPr/>
                    <a:lstStyle/>
                    <a:p>
                      <a:pPr algn="ctr" rtl="1"/>
                      <a:r>
                        <a:rPr lang="en-US" sz="1050" dirty="0" smtClean="0"/>
                        <a:t>IPTV</a:t>
                      </a:r>
                      <a:endParaRPr lang="en-US" sz="1050" dirty="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https://www.aionet.ir/</a:t>
                      </a:r>
                      <a:endParaRPr lang="en-US" sz="1400" dirty="0"/>
                    </a:p>
                  </a:txBody>
                  <a:tcPr/>
                </a:tc>
                <a:tc>
                  <a:txBody>
                    <a:bodyPr/>
                    <a:lstStyle/>
                    <a:p>
                      <a:pPr algn="ctr" rtl="1"/>
                      <a:r>
                        <a:rPr lang="en-US" sz="1400" dirty="0" err="1" smtClean="0"/>
                        <a:t>aionet</a:t>
                      </a:r>
                      <a:endParaRPr lang="en-US" sz="1400" dirty="0"/>
                    </a:p>
                  </a:txBody>
                  <a:tcPr/>
                </a:tc>
                <a:tc>
                  <a:txBody>
                    <a:bodyPr/>
                    <a:lstStyle/>
                    <a:p>
                      <a:pPr algn="ctr" rtl="1"/>
                      <a:r>
                        <a:rPr lang="fa-IR" sz="1400" dirty="0" smtClean="0"/>
                        <a:t>1</a:t>
                      </a:r>
                      <a:endParaRPr lang="en-US" sz="1400" dirty="0"/>
                    </a:p>
                  </a:txBody>
                  <a:tcPr/>
                </a:tc>
              </a:tr>
              <a:tr h="370840">
                <a:tc>
                  <a:txBody>
                    <a:bodyPr/>
                    <a:lstStyle/>
                    <a:p>
                      <a:pPr algn="ctr" rtl="1"/>
                      <a:r>
                        <a:rPr lang="en-US" sz="1050" dirty="0" smtClean="0"/>
                        <a:t>IPTV</a:t>
                      </a:r>
                      <a:endParaRPr lang="en-US" sz="1050" dirty="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https://lenz.ir/</a:t>
                      </a:r>
                      <a:endParaRPr lang="en-US" sz="1400" dirty="0"/>
                    </a:p>
                  </a:txBody>
                  <a:tcPr/>
                </a:tc>
                <a:tc>
                  <a:txBody>
                    <a:bodyPr/>
                    <a:lstStyle/>
                    <a:p>
                      <a:pPr algn="ctr" rtl="1"/>
                      <a:r>
                        <a:rPr lang="en-US" sz="1400" dirty="0" smtClean="0"/>
                        <a:t>Lenz</a:t>
                      </a:r>
                      <a:endParaRPr lang="en-US" sz="1400" dirty="0"/>
                    </a:p>
                  </a:txBody>
                  <a:tcPr/>
                </a:tc>
                <a:tc>
                  <a:txBody>
                    <a:bodyPr/>
                    <a:lstStyle/>
                    <a:p>
                      <a:pPr algn="ctr" rtl="1"/>
                      <a:r>
                        <a:rPr lang="fa-IR" sz="1400" dirty="0" smtClean="0"/>
                        <a:t>2</a:t>
                      </a:r>
                      <a:endParaRPr lang="en-US" sz="1400" dirty="0"/>
                    </a:p>
                  </a:txBody>
                  <a:tcPr/>
                </a:tc>
              </a:tr>
              <a:tr h="370840">
                <a:tc>
                  <a:txBody>
                    <a:bodyPr/>
                    <a:lstStyle/>
                    <a:p>
                      <a:pPr algn="ctr" rtl="1"/>
                      <a:r>
                        <a:rPr lang="en-US" sz="1050" dirty="0" smtClean="0"/>
                        <a:t>IPTV</a:t>
                      </a:r>
                      <a:endParaRPr lang="en-US" sz="1050" dirty="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http://www.telewebion.com/</a:t>
                      </a:r>
                      <a:endParaRPr lang="en-US" sz="1400" dirty="0"/>
                    </a:p>
                  </a:txBody>
                  <a:tcPr/>
                </a:tc>
                <a:tc>
                  <a:txBody>
                    <a:bodyPr/>
                    <a:lstStyle/>
                    <a:p>
                      <a:pPr algn="ctr" rtl="1"/>
                      <a:r>
                        <a:rPr lang="en-US" sz="1400" dirty="0" err="1" smtClean="0"/>
                        <a:t>Telewebion</a:t>
                      </a:r>
                      <a:endParaRPr lang="en-US" sz="1400" dirty="0"/>
                    </a:p>
                  </a:txBody>
                  <a:tcPr/>
                </a:tc>
                <a:tc>
                  <a:txBody>
                    <a:bodyPr/>
                    <a:lstStyle/>
                    <a:p>
                      <a:pPr algn="ctr" rtl="1"/>
                      <a:r>
                        <a:rPr lang="fa-IR" sz="1400" dirty="0" smtClean="0"/>
                        <a:t>3</a:t>
                      </a:r>
                      <a:endParaRPr lang="en-US" sz="1400" dirty="0"/>
                    </a:p>
                  </a:txBody>
                  <a:tcPr/>
                </a:tc>
              </a:tr>
              <a:tr h="370840">
                <a:tc>
                  <a:txBody>
                    <a:bodyPr/>
                    <a:lstStyle/>
                    <a:p>
                      <a:pPr algn="ctr" rtl="1"/>
                      <a:r>
                        <a:rPr lang="en-US" sz="1050" dirty="0" smtClean="0"/>
                        <a:t>VOD</a:t>
                      </a:r>
                      <a:endParaRPr lang="en-US" sz="1050" dirty="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algn="ctr" rtl="1"/>
                      <a:r>
                        <a:rPr lang="en-US" sz="1400" dirty="0" err="1" smtClean="0"/>
                        <a:t>Filimo</a:t>
                      </a:r>
                      <a:endParaRPr lang="en-US" sz="1400" dirty="0"/>
                    </a:p>
                  </a:txBody>
                  <a:tcPr/>
                </a:tc>
                <a:tc>
                  <a:txBody>
                    <a:bodyPr/>
                    <a:lstStyle/>
                    <a:p>
                      <a:pPr algn="ctr" rtl="1"/>
                      <a:r>
                        <a:rPr lang="fa-IR" sz="1400" dirty="0" smtClean="0"/>
                        <a:t>4</a:t>
                      </a:r>
                      <a:endParaRPr lang="en-US" sz="1400" dirty="0"/>
                    </a:p>
                  </a:txBody>
                  <a:tcPr/>
                </a:tc>
              </a:tr>
              <a:tr h="370840">
                <a:tc>
                  <a:txBody>
                    <a:bodyPr/>
                    <a:lstStyle/>
                    <a:p>
                      <a:pPr algn="ctr" rtl="1"/>
                      <a:r>
                        <a:rPr lang="en-US" sz="1050" baseline="0" dirty="0" smtClean="0"/>
                        <a:t>VOD</a:t>
                      </a:r>
                      <a:r>
                        <a:rPr lang="fa-IR" sz="1050" baseline="0" dirty="0" smtClean="0"/>
                        <a:t> همراه با سخت افزار</a:t>
                      </a:r>
                      <a:endParaRPr lang="en-US" sz="1050" dirty="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http://www.tva.ir/</a:t>
                      </a:r>
                      <a:endParaRPr lang="en-US" sz="1400" dirty="0"/>
                    </a:p>
                  </a:txBody>
                  <a:tcPr/>
                </a:tc>
                <a:tc>
                  <a:txBody>
                    <a:bodyPr/>
                    <a:lstStyle/>
                    <a:p>
                      <a:pPr algn="ctr" rtl="1"/>
                      <a:r>
                        <a:rPr lang="en-US" sz="1400" dirty="0" err="1" smtClean="0"/>
                        <a:t>Tiva</a:t>
                      </a:r>
                      <a:endParaRPr lang="en-US" sz="1400" dirty="0"/>
                    </a:p>
                  </a:txBody>
                  <a:tcPr/>
                </a:tc>
                <a:tc>
                  <a:txBody>
                    <a:bodyPr/>
                    <a:lstStyle/>
                    <a:p>
                      <a:pPr algn="ctr" rtl="1"/>
                      <a:r>
                        <a:rPr lang="fa-IR" sz="1400" dirty="0" smtClean="0"/>
                        <a:t>5</a:t>
                      </a:r>
                      <a:endParaRPr lang="en-US" sz="1400" dirty="0"/>
                    </a:p>
                  </a:txBody>
                  <a:tcPr/>
                </a:tc>
              </a:tr>
              <a:tr h="370840">
                <a:tc>
                  <a:txBody>
                    <a:bodyPr/>
                    <a:lstStyle/>
                    <a:p>
                      <a:pPr algn="ctr" rtl="1"/>
                      <a:r>
                        <a:rPr lang="en-US" sz="1050" dirty="0" smtClean="0"/>
                        <a:t>Video Hosting</a:t>
                      </a:r>
                      <a:endParaRPr lang="en-US" sz="1050" dirty="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http://www.aparat.com</a:t>
                      </a:r>
                      <a:endParaRPr lang="en-US" sz="1400" dirty="0"/>
                    </a:p>
                  </a:txBody>
                  <a:tcPr/>
                </a:tc>
                <a:tc>
                  <a:txBody>
                    <a:bodyPr/>
                    <a:lstStyle/>
                    <a:p>
                      <a:pPr algn="ctr" rtl="1"/>
                      <a:r>
                        <a:rPr lang="en-US" sz="1400" dirty="0" err="1" smtClean="0"/>
                        <a:t>aparat</a:t>
                      </a:r>
                      <a:endParaRPr lang="en-US" sz="1400" dirty="0"/>
                    </a:p>
                  </a:txBody>
                  <a:tcPr/>
                </a:tc>
                <a:tc>
                  <a:txBody>
                    <a:bodyPr/>
                    <a:lstStyle/>
                    <a:p>
                      <a:pPr algn="ctr" rtl="1"/>
                      <a:r>
                        <a:rPr lang="fa-IR" sz="1400" dirty="0" smtClean="0"/>
                        <a:t>6</a:t>
                      </a:r>
                      <a:endParaRPr lang="en-US" sz="1400"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050" dirty="0" smtClean="0"/>
                        <a:t>Video Hosting</a:t>
                      </a:r>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 : //www.namasha.com</a:t>
                      </a:r>
                      <a:endParaRPr lang="en-US" sz="1400" dirty="0"/>
                    </a:p>
                  </a:txBody>
                  <a:tcPr/>
                </a:tc>
                <a:tc>
                  <a:txBody>
                    <a:bodyPr/>
                    <a:lstStyle/>
                    <a:p>
                      <a:pPr algn="ctr" rtl="1"/>
                      <a:r>
                        <a:rPr lang="en-US" sz="1400" dirty="0" err="1" smtClean="0"/>
                        <a:t>Namasha</a:t>
                      </a:r>
                      <a:endParaRPr lang="en-US" sz="1400" dirty="0"/>
                    </a:p>
                  </a:txBody>
                  <a:tcPr/>
                </a:tc>
                <a:tc>
                  <a:txBody>
                    <a:bodyPr/>
                    <a:lstStyle/>
                    <a:p>
                      <a:pPr algn="ctr" rtl="1"/>
                      <a:r>
                        <a:rPr lang="fa-IR" sz="1400" dirty="0" smtClean="0"/>
                        <a:t>7</a:t>
                      </a:r>
                      <a:endParaRPr lang="en-US" sz="1400"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050" dirty="0" smtClean="0"/>
                        <a:t>OTT</a:t>
                      </a:r>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http://persvenska.tv/</a:t>
                      </a:r>
                      <a:endParaRPr lang="en-US" sz="1400" dirty="0"/>
                    </a:p>
                  </a:txBody>
                  <a:tcPr/>
                </a:tc>
                <a:tc>
                  <a:txBody>
                    <a:bodyPr/>
                    <a:lstStyle/>
                    <a:p>
                      <a:pPr algn="ctr" rtl="1"/>
                      <a:r>
                        <a:rPr lang="en-US" sz="1400" dirty="0" err="1" smtClean="0"/>
                        <a:t>Personika</a:t>
                      </a:r>
                      <a:endParaRPr lang="en-US" sz="1400" dirty="0"/>
                    </a:p>
                  </a:txBody>
                  <a:tcPr/>
                </a:tc>
                <a:tc>
                  <a:txBody>
                    <a:bodyPr/>
                    <a:lstStyle/>
                    <a:p>
                      <a:pPr algn="ctr" rtl="1"/>
                      <a:r>
                        <a:rPr lang="fa-IR" sz="1400" dirty="0" smtClean="0"/>
                        <a:t>8</a:t>
                      </a:r>
                      <a:endParaRPr lang="en-US" sz="1400"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050" dirty="0" smtClean="0"/>
                        <a:t>OTT</a:t>
                      </a:r>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http:///www.Dorrtv.org</a:t>
                      </a:r>
                      <a:endParaRPr lang="en-US" sz="1400" dirty="0"/>
                    </a:p>
                  </a:txBody>
                  <a:tcPr/>
                </a:tc>
                <a:tc>
                  <a:txBody>
                    <a:bodyPr/>
                    <a:lstStyle/>
                    <a:p>
                      <a:pPr algn="ctr" rtl="1"/>
                      <a:r>
                        <a:rPr lang="en-US" sz="1400" dirty="0" smtClean="0"/>
                        <a:t>Dorr</a:t>
                      </a:r>
                      <a:r>
                        <a:rPr lang="en-US" sz="1400" baseline="0" dirty="0" smtClean="0"/>
                        <a:t> TV</a:t>
                      </a:r>
                      <a:endParaRPr lang="en-US" sz="1400" dirty="0"/>
                    </a:p>
                  </a:txBody>
                  <a:tcPr/>
                </a:tc>
                <a:tc>
                  <a:txBody>
                    <a:bodyPr/>
                    <a:lstStyle/>
                    <a:p>
                      <a:pPr algn="ctr" rtl="1"/>
                      <a:r>
                        <a:rPr lang="fa-IR" sz="1400" dirty="0" smtClean="0"/>
                        <a:t>9</a:t>
                      </a:r>
                      <a:endParaRPr lang="en-US" sz="1400"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050" dirty="0" smtClean="0"/>
                        <a:t>OTT</a:t>
                      </a:r>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http://roshangari.ir/</a:t>
                      </a:r>
                      <a:endParaRPr lang="en-US" sz="1400" dirty="0"/>
                    </a:p>
                  </a:txBody>
                  <a:tcPr/>
                </a:tc>
                <a:tc>
                  <a:txBody>
                    <a:bodyPr/>
                    <a:lstStyle/>
                    <a:p>
                      <a:pPr algn="ctr" rtl="1"/>
                      <a:r>
                        <a:rPr lang="en-US" sz="1400" dirty="0" err="1" smtClean="0"/>
                        <a:t>Roshangari</a:t>
                      </a:r>
                      <a:endParaRPr lang="en-US" sz="1400" dirty="0"/>
                    </a:p>
                  </a:txBody>
                  <a:tcPr/>
                </a:tc>
                <a:tc>
                  <a:txBody>
                    <a:bodyPr/>
                    <a:lstStyle/>
                    <a:p>
                      <a:pPr algn="ctr" rtl="1"/>
                      <a:r>
                        <a:rPr lang="fa-IR" sz="1400" dirty="0" smtClean="0"/>
                        <a:t>10</a:t>
                      </a:r>
                      <a:endParaRPr lang="en-US" sz="1400"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fa-IR" sz="1050" dirty="0" smtClean="0"/>
                        <a:t>تلویزیون اصناف ایران</a:t>
                      </a:r>
                      <a:endParaRPr lang="en-US" sz="1050" dirty="0" smtClean="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fa-IR" sz="1400" dirty="0" smtClean="0"/>
                        <a:t>؟</a:t>
                      </a:r>
                      <a:endParaRPr lang="en-US" sz="1400" dirty="0"/>
                    </a:p>
                  </a:txBody>
                  <a:tcPr/>
                </a:tc>
                <a:tc>
                  <a:txBody>
                    <a:bodyPr/>
                    <a:lstStyle/>
                    <a:p>
                      <a:pPr algn="ctr" rtl="1"/>
                      <a:r>
                        <a:rPr lang="fa-IR" sz="1400" dirty="0" smtClean="0"/>
                        <a:t>تابان</a:t>
                      </a:r>
                      <a:endParaRPr lang="en-US" sz="1400" dirty="0"/>
                    </a:p>
                  </a:txBody>
                  <a:tcPr/>
                </a:tc>
                <a:tc>
                  <a:txBody>
                    <a:bodyPr/>
                    <a:lstStyle/>
                    <a:p>
                      <a:pPr algn="ctr" rtl="1"/>
                      <a:r>
                        <a:rPr lang="fa-IR" sz="1400" dirty="0" smtClean="0"/>
                        <a:t>11</a:t>
                      </a:r>
                      <a:endParaRPr lang="en-US" sz="1400"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050" dirty="0" smtClean="0"/>
                        <a:t>-</a:t>
                      </a:r>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Filimo.com</a:t>
                      </a:r>
                      <a:endParaRPr lang="en-US" sz="1400" dirty="0"/>
                    </a:p>
                  </a:txBody>
                  <a:tcPr/>
                </a:tc>
                <a:tc>
                  <a:txBody>
                    <a:bodyPr/>
                    <a:lstStyle/>
                    <a:p>
                      <a:pPr algn="ctr" rtl="1"/>
                      <a:r>
                        <a:rPr lang="fa-IR" sz="1400" dirty="0" smtClean="0"/>
                        <a:t>فیلیمو</a:t>
                      </a:r>
                      <a:endParaRPr lang="en-US" sz="1400" dirty="0"/>
                    </a:p>
                  </a:txBody>
                  <a:tcPr/>
                </a:tc>
                <a:tc>
                  <a:txBody>
                    <a:bodyPr/>
                    <a:lstStyle/>
                    <a:p>
                      <a:pPr algn="ctr" rtl="1"/>
                      <a:r>
                        <a:rPr lang="fa-IR" sz="1400" dirty="0" smtClean="0"/>
                        <a:t>12</a:t>
                      </a:r>
                      <a:endParaRPr lang="en-US" sz="1400" dirty="0"/>
                    </a:p>
                  </a:txBody>
                  <a:tcPr/>
                </a:tc>
              </a:tr>
              <a:tr h="370840">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fa-IR" sz="1050" dirty="0" smtClean="0"/>
                        <a:t>سامانه پخش مسابقات ورزشی</a:t>
                      </a:r>
                      <a:endParaRPr lang="en-US" sz="1050" dirty="0" smtClean="0"/>
                    </a:p>
                  </a:txBody>
                  <a:tcPr/>
                </a:tc>
                <a:tc>
                  <a:txBody>
                    <a:bodyPr/>
                    <a:lstStyle/>
                    <a:p>
                      <a:pPr marL="0" marR="0" indent="0" algn="ctr" defTabSz="457200" rtl="1" eaLnBrk="1" fontAlgn="auto" latinLnBrk="0" hangingPunct="1">
                        <a:lnSpc>
                          <a:spcPct val="100000"/>
                        </a:lnSpc>
                        <a:spcBef>
                          <a:spcPts val="0"/>
                        </a:spcBef>
                        <a:spcAft>
                          <a:spcPts val="0"/>
                        </a:spcAft>
                        <a:buClrTx/>
                        <a:buSzTx/>
                        <a:buFontTx/>
                        <a:buNone/>
                        <a:tabLst/>
                        <a:defRPr/>
                      </a:pPr>
                      <a:r>
                        <a:rPr lang="en-US" sz="1400" dirty="0" smtClean="0"/>
                        <a:t>www.anten.ir/</a:t>
                      </a:r>
                      <a:endParaRPr lang="en-US" sz="1400" dirty="0"/>
                    </a:p>
                  </a:txBody>
                  <a:tcPr/>
                </a:tc>
                <a:tc>
                  <a:txBody>
                    <a:bodyPr/>
                    <a:lstStyle/>
                    <a:p>
                      <a:pPr algn="ctr" rtl="1"/>
                      <a:r>
                        <a:rPr lang="fa-IR" sz="1400" dirty="0" smtClean="0"/>
                        <a:t>آنتن</a:t>
                      </a:r>
                      <a:endParaRPr lang="en-US" sz="1400" dirty="0"/>
                    </a:p>
                  </a:txBody>
                  <a:tcPr/>
                </a:tc>
                <a:tc>
                  <a:txBody>
                    <a:bodyPr/>
                    <a:lstStyle/>
                    <a:p>
                      <a:pPr algn="ctr" rtl="1"/>
                      <a:r>
                        <a:rPr lang="fa-IR" sz="1400" dirty="0" smtClean="0"/>
                        <a:t>13</a:t>
                      </a:r>
                      <a:endParaRPr lang="en-US" sz="1400" dirty="0"/>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9223" y="4228019"/>
            <a:ext cx="2169477" cy="2433000"/>
          </a:xfrm>
          <a:prstGeom prst="rect">
            <a:avLst/>
          </a:prstGeom>
        </p:spPr>
      </p:pic>
    </p:spTree>
    <p:extLst>
      <p:ext uri="{BB962C8B-B14F-4D97-AF65-F5344CB8AC3E}">
        <p14:creationId xmlns:p14="http://schemas.microsoft.com/office/powerpoint/2010/main" val="1254228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IPTV</a:t>
            </a:r>
            <a:endParaRPr lang="en-US" dirty="0"/>
          </a:p>
        </p:txBody>
      </p:sp>
      <p:sp>
        <p:nvSpPr>
          <p:cNvPr id="3" name="Content Placeholder 2"/>
          <p:cNvSpPr>
            <a:spLocks noGrp="1"/>
          </p:cNvSpPr>
          <p:nvPr>
            <p:ph idx="1"/>
          </p:nvPr>
        </p:nvSpPr>
        <p:spPr/>
        <p:txBody>
          <a:bodyPr/>
          <a:lstStyle/>
          <a:p>
            <a:pPr marL="0" indent="0" algn="r" rtl="1">
              <a:buNone/>
            </a:pPr>
            <a:r>
              <a:rPr lang="fa-IR" dirty="0">
                <a:cs typeface="B Nazanin" panose="00000400000000000000" pitchFamily="2" charset="-78"/>
              </a:rPr>
              <a:t>پخش پیوسته محتواهای حرفه ای تولید شده</a:t>
            </a:r>
          </a:p>
          <a:p>
            <a:pPr marL="0" indent="0" algn="r" rtl="1">
              <a:buNone/>
            </a:pPr>
            <a:r>
              <a:rPr lang="fa-IR" dirty="0" smtClean="0">
                <a:cs typeface="B Nazanin" panose="00000400000000000000" pitchFamily="2" charset="-78"/>
              </a:rPr>
              <a:t>صدها </a:t>
            </a:r>
            <a:r>
              <a:rPr lang="fa-IR" dirty="0">
                <a:cs typeface="B Nazanin" panose="00000400000000000000" pitchFamily="2" charset="-78"/>
              </a:rPr>
              <a:t>کانال 24 ساعته در هفت روز هفته</a:t>
            </a:r>
          </a:p>
          <a:p>
            <a:pPr marL="0" indent="0" algn="r" rtl="1">
              <a:buNone/>
            </a:pPr>
            <a:r>
              <a:rPr lang="fa-IR" dirty="0" smtClean="0">
                <a:cs typeface="B Nazanin" panose="00000400000000000000" pitchFamily="2" charset="-78"/>
              </a:rPr>
              <a:t>انتقال </a:t>
            </a:r>
            <a:r>
              <a:rPr lang="fa-IR" dirty="0">
                <a:cs typeface="B Nazanin" panose="00000400000000000000" pitchFamily="2" charset="-78"/>
              </a:rPr>
              <a:t>از طریق شبکه های اینترنت خصوصی مانند </a:t>
            </a:r>
            <a:r>
              <a:rPr lang="en-US" dirty="0" smtClean="0">
                <a:cs typeface="B Nazanin" panose="00000400000000000000" pitchFamily="2" charset="-78"/>
              </a:rPr>
              <a:t>DSL</a:t>
            </a:r>
          </a:p>
          <a:p>
            <a:pPr marL="0" indent="0" algn="r" rtl="1">
              <a:buNone/>
            </a:pPr>
            <a:r>
              <a:rPr lang="fa-IR" dirty="0" smtClean="0">
                <a:cs typeface="B Nazanin" panose="00000400000000000000" pitchFamily="2" charset="-78"/>
              </a:rPr>
              <a:t>دریافت </a:t>
            </a:r>
            <a:r>
              <a:rPr lang="fa-IR" dirty="0">
                <a:cs typeface="B Nazanin" panose="00000400000000000000" pitchFamily="2" charset="-78"/>
              </a:rPr>
              <a:t>توسط ستاپ باکس </a:t>
            </a:r>
            <a:r>
              <a:rPr lang="en-US" dirty="0" smtClean="0">
                <a:cs typeface="B Nazanin" panose="00000400000000000000" pitchFamily="2" charset="-78"/>
              </a:rPr>
              <a:t>set-top </a:t>
            </a:r>
            <a:r>
              <a:rPr lang="en-US" dirty="0">
                <a:cs typeface="B Nazanin" panose="00000400000000000000" pitchFamily="2" charset="-78"/>
              </a:rPr>
              <a:t>box</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141512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اهمیت و کاربردهای </a:t>
            </a:r>
            <a:r>
              <a:rPr lang="en-US" dirty="0" smtClean="0">
                <a:cs typeface="B Titr" panose="00000700000000000000" pitchFamily="2" charset="-78"/>
              </a:rPr>
              <a:t>IPTV</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algn="r" rtl="1">
              <a:buFontTx/>
              <a:buChar char="-"/>
            </a:pPr>
            <a:r>
              <a:rPr lang="fa-IR" dirty="0" smtClean="0">
                <a:cs typeface="B Nazanin" panose="00000400000000000000" pitchFamily="2" charset="-78"/>
              </a:rPr>
              <a:t>آموزش </a:t>
            </a:r>
            <a:r>
              <a:rPr lang="fa-IR" dirty="0">
                <a:cs typeface="B Nazanin" panose="00000400000000000000" pitchFamily="2" charset="-78"/>
              </a:rPr>
              <a:t>از راه </a:t>
            </a:r>
            <a:r>
              <a:rPr lang="fa-IR" dirty="0" smtClean="0">
                <a:cs typeface="B Nazanin" panose="00000400000000000000" pitchFamily="2" charset="-78"/>
              </a:rPr>
              <a:t>دور.</a:t>
            </a:r>
          </a:p>
          <a:p>
            <a:pPr algn="r" rtl="1">
              <a:buFontTx/>
              <a:buChar char="-"/>
            </a:pPr>
            <a:r>
              <a:rPr lang="fa-IR" dirty="0">
                <a:cs typeface="B Nazanin" panose="00000400000000000000" pitchFamily="2" charset="-78"/>
              </a:rPr>
              <a:t>ویدئو درخواستی بخش </a:t>
            </a:r>
            <a:r>
              <a:rPr lang="fa-IR" dirty="0" smtClean="0">
                <a:cs typeface="B Nazanin" panose="00000400000000000000" pitchFamily="2" charset="-78"/>
              </a:rPr>
              <a:t>خدمات.</a:t>
            </a:r>
          </a:p>
          <a:p>
            <a:pPr algn="r" rtl="1">
              <a:buFontTx/>
              <a:buChar char="-"/>
            </a:pPr>
            <a:r>
              <a:rPr lang="fa-IR" dirty="0">
                <a:cs typeface="B Nazanin" panose="00000400000000000000" pitchFamily="2" charset="-78"/>
              </a:rPr>
              <a:t>ارتباطات </a:t>
            </a:r>
            <a:r>
              <a:rPr lang="fa-IR" dirty="0" smtClean="0">
                <a:cs typeface="B Nazanin" panose="00000400000000000000" pitchFamily="2" charset="-78"/>
              </a:rPr>
              <a:t>تصویری.</a:t>
            </a:r>
          </a:p>
          <a:p>
            <a:pPr algn="r" rtl="1">
              <a:buFontTx/>
              <a:buChar char="-"/>
            </a:pPr>
            <a:r>
              <a:rPr lang="fa-IR" dirty="0">
                <a:cs typeface="B Nazanin" panose="00000400000000000000" pitchFamily="2" charset="-78"/>
              </a:rPr>
              <a:t>نمادهای تبلیغاتی </a:t>
            </a:r>
            <a:r>
              <a:rPr lang="fa-IR" dirty="0" smtClean="0">
                <a:cs typeface="B Nazanin" panose="00000400000000000000" pitchFamily="2" charset="-78"/>
              </a:rPr>
              <a:t>دیجیتال.</a:t>
            </a:r>
            <a:endParaRPr lang="fa-IR"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9021087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675413"/>
            <a:ext cx="9404723" cy="1400530"/>
          </a:xfrm>
        </p:spPr>
        <p:txBody>
          <a:bodyPr/>
          <a:lstStyle/>
          <a:p>
            <a:pPr algn="ctr" rtl="1"/>
            <a:r>
              <a:rPr lang="fa-IR" sz="3200" dirty="0" smtClean="0">
                <a:cs typeface="B Titr" panose="00000700000000000000" pitchFamily="2" charset="-78"/>
              </a:rPr>
              <a:t>نکته مهم : </a:t>
            </a:r>
            <a:r>
              <a:rPr lang="en-US" sz="3200" dirty="0" smtClean="0">
                <a:cs typeface="B Titr" panose="00000700000000000000" pitchFamily="2" charset="-78"/>
              </a:rPr>
              <a:t>IPTV</a:t>
            </a:r>
            <a:r>
              <a:rPr lang="fa-IR" sz="3200" dirty="0" smtClean="0">
                <a:cs typeface="B Titr" panose="00000700000000000000" pitchFamily="2" charset="-78"/>
              </a:rPr>
              <a:t> با تلویزیون اینترنتی تفاوت دارد و نباید با تلویزیون اینترنتی و همچنین </a:t>
            </a:r>
            <a:r>
              <a:rPr lang="en-US" sz="3200" dirty="0" smtClean="0">
                <a:cs typeface="B Titr" panose="00000700000000000000" pitchFamily="2" charset="-78"/>
              </a:rPr>
              <a:t>OTTT</a:t>
            </a:r>
            <a:r>
              <a:rPr lang="fa-IR" sz="3200" dirty="0" smtClean="0">
                <a:cs typeface="B Titr" panose="00000700000000000000" pitchFamily="2" charset="-78"/>
              </a:rPr>
              <a:t> تداخل پیدا کند.</a:t>
            </a:r>
            <a:endParaRPr lang="en-US" sz="32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0537851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897945"/>
            <a:ext cx="9461525" cy="3327009"/>
          </a:xfrm>
        </p:spPr>
        <p:txBody>
          <a:bodyPr>
            <a:normAutofit/>
          </a:bodyPr>
          <a:lstStyle/>
          <a:p>
            <a:pPr marL="0" indent="0" algn="ctr">
              <a:buNone/>
            </a:pPr>
            <a:r>
              <a:rPr lang="en-US" sz="6600" dirty="0" smtClean="0">
                <a:cs typeface="B Titr" panose="00000700000000000000" pitchFamily="2" charset="-78"/>
              </a:rPr>
              <a:t>OTT</a:t>
            </a:r>
            <a:endParaRPr lang="en-US" sz="6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71428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OTT</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smtClean="0">
                <a:cs typeface="B Nazanin" panose="00000400000000000000" pitchFamily="2" charset="-78"/>
              </a:rPr>
              <a:t>به طور </a:t>
            </a:r>
            <a:r>
              <a:rPr lang="fa-IR" dirty="0">
                <a:cs typeface="B Nazanin" panose="00000400000000000000" pitchFamily="2" charset="-78"/>
              </a:rPr>
              <a:t>خلاصه، رویکرد (</a:t>
            </a:r>
            <a:r>
              <a:rPr lang="en-US" dirty="0">
                <a:cs typeface="B Nazanin" panose="00000400000000000000" pitchFamily="2" charset="-78"/>
              </a:rPr>
              <a:t>OTT(Over The Top </a:t>
            </a:r>
            <a:r>
              <a:rPr lang="fa-IR" dirty="0">
                <a:cs typeface="B Nazanin" panose="00000400000000000000" pitchFamily="2" charset="-78"/>
              </a:rPr>
              <a:t>به هر گونه خدمت و محتوای ویدیویی گفته می شود که از طریق اینترنت و توسط یک وسیله مثل گیرنده (</a:t>
            </a:r>
            <a:r>
              <a:rPr lang="en-US" dirty="0">
                <a:cs typeface="B Nazanin" panose="00000400000000000000" pitchFamily="2" charset="-78"/>
              </a:rPr>
              <a:t>STB) </a:t>
            </a:r>
            <a:r>
              <a:rPr lang="fa-IR" dirty="0">
                <a:cs typeface="B Nazanin" panose="00000400000000000000" pitchFamily="2" charset="-78"/>
              </a:rPr>
              <a:t>یا تلویزیون هوشمند به کاربر نهایی خواهد رسید. به نحوی که مزیت های </a:t>
            </a:r>
            <a:r>
              <a:rPr lang="en-US" dirty="0">
                <a:cs typeface="B Nazanin" panose="00000400000000000000" pitchFamily="2" charset="-78"/>
              </a:rPr>
              <a:t>IPTV </a:t>
            </a:r>
            <a:r>
              <a:rPr lang="fa-IR" dirty="0">
                <a:cs typeface="B Nazanin" panose="00000400000000000000" pitchFamily="2" charset="-78"/>
              </a:rPr>
              <a:t>را از نظر واسط کاربری مناسب برای تلویزیون حفظ می کند، ولی نیاز به شبکه محلی مدیریت شده ندارد و از همان بستر موجود اینترنت برای انتقال محتوا استفاده می </a:t>
            </a:r>
            <a:r>
              <a:rPr lang="fa-IR" dirty="0" smtClean="0">
                <a:cs typeface="B Nazanin" panose="00000400000000000000" pitchFamily="2" charset="-78"/>
              </a:rPr>
              <a:t>نماید.</a:t>
            </a:r>
            <a:r>
              <a:rPr lang="en-US" dirty="0">
                <a:cs typeface="B Nazanin" panose="00000400000000000000" pitchFamily="2" charset="-78"/>
              </a:rPr>
              <a:t>	</a:t>
            </a:r>
            <a:endParaRPr lang="en-US" dirty="0" smtClean="0">
              <a:cs typeface="B Nazanin" panose="00000400000000000000" pitchFamily="2" charset="-78"/>
            </a:endParaRPr>
          </a:p>
          <a:p>
            <a:pPr marL="0" indent="0" algn="just" rtl="1">
              <a:buNone/>
            </a:pPr>
            <a:r>
              <a:rPr lang="en-US" dirty="0" smtClean="0">
                <a:cs typeface="B Nazanin" panose="00000400000000000000" pitchFamily="2" charset="-78"/>
              </a:rPr>
              <a:t/>
            </a:r>
            <a:br>
              <a:rPr lang="en-US" dirty="0" smtClean="0">
                <a:cs typeface="B Nazanin" panose="00000400000000000000" pitchFamily="2" charset="-78"/>
              </a:rPr>
            </a:br>
            <a:r>
              <a:rPr lang="fa-IR" dirty="0" smtClean="0">
                <a:cs typeface="B Nazanin" panose="00000400000000000000" pitchFamily="2" charset="-78"/>
              </a:rPr>
              <a:t>در </a:t>
            </a:r>
            <a:r>
              <a:rPr lang="fa-IR" dirty="0">
                <a:cs typeface="B Nazanin" panose="00000400000000000000" pitchFamily="2" charset="-78"/>
              </a:rPr>
              <a:t>این روش در هر زمان و در هر مکان و با هر دستگاه الکترونیکی  به محتوای مورد نظرتان دسترسی خواهید داشت. در نتیجه با توجه به گستردگی اینترنت، گستره پوشش جغرافیایی بسیار وسیع خواهد بود. علاوه بر این کاربر می‌تواند ضمن مشاهده محتوای مورد نظر خود در تلویزیون دستگاه مورد نظرش را تغییر داده و همان برنامه و ظاهر گرافیکی را بر روی دستگاه دیگری مثلاً تبلت یا موبایل مشاهده نماید. این ویژگی </a:t>
            </a:r>
            <a:r>
              <a:rPr lang="en-US" dirty="0">
                <a:cs typeface="B Nazanin" panose="00000400000000000000" pitchFamily="2" charset="-78"/>
              </a:rPr>
              <a:t>n-screen </a:t>
            </a:r>
            <a:r>
              <a:rPr lang="fa-IR" dirty="0">
                <a:cs typeface="B Nazanin" panose="00000400000000000000" pitchFamily="2" charset="-78"/>
              </a:rPr>
              <a:t>نامیده می­شود.</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856417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fa-IR" dirty="0" smtClean="0">
                <a:cs typeface="B Titr" panose="00000700000000000000" pitchFamily="2" charset="-78"/>
              </a:rPr>
              <a:t>مقدمه</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algn="just" rtl="1"/>
            <a:r>
              <a:rPr lang="fa-IR" dirty="0" smtClean="0">
                <a:cs typeface="B Nazanin" panose="00000400000000000000" pitchFamily="2" charset="-78"/>
              </a:rPr>
              <a:t>با ظهور تکنولوژی های نوین ارتباطی، تلویزیون دیگر همان تلویزیون ساده قدیمی که تنها برنامه ها را در ساعت مشخصی پخش می کرد نیست و عرصه های جدیدی چه در حوزه نرم افزار و چه در حوزه سخت افزار و چه خدمات و سرویس های نرم افزاری بر آن گشوده شده است.</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7898208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OTT</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0" indent="0" algn="just" rtl="1">
              <a:buNone/>
            </a:pPr>
            <a:r>
              <a:rPr lang="fa-IR" dirty="0">
                <a:cs typeface="B Nazanin" panose="00000400000000000000" pitchFamily="2" charset="-78"/>
              </a:rPr>
              <a:t>بسیاری از اپراتورهای تلویزیون پولی، تلویزیون های آنلاین را به عنوان وسیله ای برای حفظ بازار خود </a:t>
            </a:r>
            <a:r>
              <a:rPr lang="fa-IR" dirty="0" smtClean="0">
                <a:cs typeface="B Nazanin" panose="00000400000000000000" pitchFamily="2" charset="-78"/>
              </a:rPr>
              <a:t>مورد</a:t>
            </a:r>
            <a:r>
              <a:rPr lang="en-US" dirty="0" smtClean="0">
                <a:cs typeface="B Nazanin" panose="00000400000000000000" pitchFamily="2" charset="-78"/>
              </a:rPr>
              <a:t> </a:t>
            </a:r>
            <a:r>
              <a:rPr lang="fa-IR" dirty="0" smtClean="0">
                <a:cs typeface="B Nazanin" panose="00000400000000000000" pitchFamily="2" charset="-78"/>
              </a:rPr>
              <a:t>پذیرش </a:t>
            </a:r>
            <a:r>
              <a:rPr lang="fa-IR" dirty="0">
                <a:cs typeface="B Nazanin" panose="00000400000000000000" pitchFamily="2" charset="-78"/>
              </a:rPr>
              <a:t>قرار دادند. اپراتور </a:t>
            </a:r>
            <a:r>
              <a:rPr lang="en-US" dirty="0">
                <a:cs typeface="B Nazanin" panose="00000400000000000000" pitchFamily="2" charset="-78"/>
              </a:rPr>
              <a:t>Sky </a:t>
            </a:r>
            <a:r>
              <a:rPr lang="fa-IR" dirty="0">
                <a:cs typeface="B Nazanin" panose="00000400000000000000" pitchFamily="2" charset="-78"/>
              </a:rPr>
              <a:t>در سال 2012 تلویزیون آنلاین </a:t>
            </a:r>
            <a:r>
              <a:rPr lang="en-US" dirty="0">
                <a:cs typeface="B Nazanin" panose="00000400000000000000" pitchFamily="2" charset="-78"/>
              </a:rPr>
              <a:t>Now TV </a:t>
            </a:r>
            <a:r>
              <a:rPr lang="fa-IR" dirty="0">
                <a:cs typeface="B Nazanin" panose="00000400000000000000" pitchFamily="2" charset="-78"/>
              </a:rPr>
              <a:t>را راه اندازی کرد. این تلویزیون </a:t>
            </a:r>
            <a:r>
              <a:rPr lang="fa-IR" dirty="0" smtClean="0">
                <a:cs typeface="B Nazanin" panose="00000400000000000000" pitchFamily="2" charset="-78"/>
              </a:rPr>
              <a:t>برخلاف </a:t>
            </a:r>
            <a:r>
              <a:rPr lang="fa-IR" dirty="0">
                <a:cs typeface="B Nazanin" panose="00000400000000000000" pitchFamily="2" charset="-78"/>
              </a:rPr>
              <a:t>سایر پلت فرم های </a:t>
            </a:r>
            <a:r>
              <a:rPr lang="en-US" dirty="0">
                <a:cs typeface="B Nazanin" panose="00000400000000000000" pitchFamily="2" charset="-78"/>
              </a:rPr>
              <a:t>OTT TV </a:t>
            </a:r>
            <a:r>
              <a:rPr lang="fa-IR" dirty="0">
                <a:cs typeface="B Nazanin" panose="00000400000000000000" pitchFamily="2" charset="-78"/>
              </a:rPr>
              <a:t>که توسط اپراتورهای پولی سنتی ایجاد شده، اجازه دسترسی به </a:t>
            </a:r>
            <a:r>
              <a:rPr lang="fa-IR" dirty="0" smtClean="0">
                <a:cs typeface="B Nazanin" panose="00000400000000000000" pitchFamily="2" charset="-78"/>
              </a:rPr>
              <a:t>تمامی</a:t>
            </a:r>
            <a:r>
              <a:rPr lang="en-US" dirty="0" smtClean="0">
                <a:cs typeface="B Nazanin" panose="00000400000000000000" pitchFamily="2" charset="-78"/>
              </a:rPr>
              <a:t> </a:t>
            </a:r>
            <a:r>
              <a:rPr lang="fa-IR" dirty="0" smtClean="0">
                <a:cs typeface="B Nazanin" panose="00000400000000000000" pitchFamily="2" charset="-78"/>
              </a:rPr>
              <a:t>مشترکین </a:t>
            </a:r>
            <a:r>
              <a:rPr lang="fa-IR" dirty="0">
                <a:cs typeface="B Nazanin" panose="00000400000000000000" pitchFamily="2" charset="-78"/>
              </a:rPr>
              <a:t>اینترنت پر سرعت در انگلیس را می دهد و تنها مرتبط به مشترکین تلویزیون </a:t>
            </a:r>
            <a:r>
              <a:rPr lang="en-US" dirty="0">
                <a:cs typeface="B Nazanin" panose="00000400000000000000" pitchFamily="2" charset="-78"/>
              </a:rPr>
              <a:t>Sky </a:t>
            </a:r>
            <a:r>
              <a:rPr lang="fa-IR" dirty="0">
                <a:cs typeface="B Nazanin" panose="00000400000000000000" pitchFamily="2" charset="-78"/>
              </a:rPr>
              <a:t>نیست. البته </a:t>
            </a:r>
            <a:r>
              <a:rPr lang="en-US" dirty="0">
                <a:cs typeface="B Nazanin" panose="00000400000000000000" pitchFamily="2" charset="-78"/>
              </a:rPr>
              <a:t>Now </a:t>
            </a:r>
            <a:r>
              <a:rPr lang="en-US" dirty="0" smtClean="0">
                <a:cs typeface="B Nazanin" panose="00000400000000000000" pitchFamily="2" charset="-78"/>
              </a:rPr>
              <a:t>TV</a:t>
            </a:r>
            <a:r>
              <a:rPr lang="fa-IR" dirty="0" smtClean="0">
                <a:cs typeface="B Nazanin" panose="00000400000000000000" pitchFamily="2" charset="-78"/>
              </a:rPr>
              <a:t> به </a:t>
            </a:r>
            <a:r>
              <a:rPr lang="fa-IR" dirty="0">
                <a:cs typeface="B Nazanin" panose="00000400000000000000" pitchFamily="2" charset="-78"/>
              </a:rPr>
              <a:t>اندازه تلویزیون ماهواره ای پولی </a:t>
            </a:r>
            <a:r>
              <a:rPr lang="en-US" dirty="0" smtClean="0">
                <a:cs typeface="B Nazanin" panose="00000400000000000000" pitchFamily="2" charset="-78"/>
              </a:rPr>
              <a:t>Sky</a:t>
            </a:r>
            <a:r>
              <a:rPr lang="fa-IR" dirty="0" smtClean="0">
                <a:cs typeface="B Nazanin" panose="00000400000000000000" pitchFamily="2" charset="-78"/>
              </a:rPr>
              <a:t> ارائه </a:t>
            </a:r>
            <a:r>
              <a:rPr lang="fa-IR" dirty="0">
                <a:cs typeface="B Nazanin" panose="00000400000000000000" pitchFamily="2" charset="-78"/>
              </a:rPr>
              <a:t>کانال ندارد، اما امکاناتی نظیر پخش فیلم )پرداخت به </a:t>
            </a:r>
            <a:r>
              <a:rPr lang="fa-IR" dirty="0" smtClean="0">
                <a:cs typeface="B Nazanin" panose="00000400000000000000" pitchFamily="2" charset="-78"/>
              </a:rPr>
              <a:t>ازای</a:t>
            </a:r>
            <a:r>
              <a:rPr lang="en-US" dirty="0" smtClean="0">
                <a:cs typeface="B Nazanin" panose="00000400000000000000" pitchFamily="2" charset="-78"/>
              </a:rPr>
              <a:t> </a:t>
            </a:r>
            <a:r>
              <a:rPr lang="fa-IR" dirty="0" smtClean="0">
                <a:cs typeface="B Nazanin" panose="00000400000000000000" pitchFamily="2" charset="-78"/>
              </a:rPr>
              <a:t>تماشا</a:t>
            </a:r>
            <a:r>
              <a:rPr lang="fa-IR" dirty="0">
                <a:cs typeface="B Nazanin" panose="00000400000000000000" pitchFamily="2" charset="-78"/>
              </a:rPr>
              <a:t>( و پخش مسابقات ورزشی را داراست. این باعث می شود که </a:t>
            </a:r>
            <a:r>
              <a:rPr lang="en-US" dirty="0">
                <a:cs typeface="B Nazanin" panose="00000400000000000000" pitchFamily="2" charset="-78"/>
              </a:rPr>
              <a:t>Now TV </a:t>
            </a:r>
            <a:r>
              <a:rPr lang="fa-IR" dirty="0">
                <a:cs typeface="B Nazanin" panose="00000400000000000000" pitchFamily="2" charset="-78"/>
              </a:rPr>
              <a:t>با دیگر بازیگران دنیای </a:t>
            </a:r>
            <a:r>
              <a:rPr lang="en-US" dirty="0">
                <a:cs typeface="B Nazanin" panose="00000400000000000000" pitchFamily="2" charset="-78"/>
              </a:rPr>
              <a:t>OTT </a:t>
            </a:r>
            <a:r>
              <a:rPr lang="en-US" dirty="0" smtClean="0">
                <a:cs typeface="B Nazanin" panose="00000400000000000000" pitchFamily="2" charset="-78"/>
              </a:rPr>
              <a:t>TV</a:t>
            </a:r>
            <a:r>
              <a:rPr lang="fa-IR" dirty="0" smtClean="0">
                <a:cs typeface="B Nazanin" panose="00000400000000000000" pitchFamily="2" charset="-78"/>
              </a:rPr>
              <a:t> نظیر </a:t>
            </a:r>
            <a:r>
              <a:rPr lang="en-US" dirty="0">
                <a:cs typeface="B Nazanin" panose="00000400000000000000" pitchFamily="2" charset="-78"/>
              </a:rPr>
              <a:t>Netflix </a:t>
            </a:r>
            <a:r>
              <a:rPr lang="fa-IR" dirty="0">
                <a:cs typeface="B Nazanin" panose="00000400000000000000" pitchFamily="2" charset="-78"/>
              </a:rPr>
              <a:t>و </a:t>
            </a:r>
            <a:r>
              <a:rPr lang="en-US" dirty="0" err="1" smtClean="0">
                <a:cs typeface="B Nazanin" panose="00000400000000000000" pitchFamily="2" charset="-78"/>
              </a:rPr>
              <a:t>Lovefilm</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به رقابت بپردازد.</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944114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OTT</a:t>
            </a:r>
            <a:endParaRPr lang="en-US" dirty="0">
              <a:cs typeface="B Titr" panose="00000700000000000000" pitchFamily="2" charset="-78"/>
            </a:endParaRPr>
          </a:p>
        </p:txBody>
      </p:sp>
      <p:sp>
        <p:nvSpPr>
          <p:cNvPr id="3" name="Content Placeholder 2"/>
          <p:cNvSpPr>
            <a:spLocks noGrp="1"/>
          </p:cNvSpPr>
          <p:nvPr>
            <p:ph idx="1"/>
          </p:nvPr>
        </p:nvSpPr>
        <p:spPr/>
        <p:txBody>
          <a:bodyPr/>
          <a:lstStyle/>
          <a:p>
            <a:pPr marL="0" indent="0" algn="just" rtl="1">
              <a:buNone/>
            </a:pPr>
            <a:r>
              <a:rPr lang="fa-IR" dirty="0">
                <a:cs typeface="B Nazanin" panose="00000400000000000000" pitchFamily="2" charset="-78"/>
              </a:rPr>
              <a:t>تخمین های درامدی نشان می دهد که پلت فرم های تلویزیون پولی آنلاین در بازار پرداخت به ازای تماشا </a:t>
            </a:r>
            <a:r>
              <a:rPr lang="en-US" dirty="0" smtClean="0">
                <a:cs typeface="B Nazanin" panose="00000400000000000000" pitchFamily="2" charset="-78"/>
              </a:rPr>
              <a:t>PPV</a:t>
            </a:r>
            <a:r>
              <a:rPr lang="fa-IR" dirty="0" smtClean="0">
                <a:cs typeface="B Nazanin" panose="00000400000000000000" pitchFamily="2" charset="-78"/>
              </a:rPr>
              <a:t> دارای </a:t>
            </a:r>
            <a:r>
              <a:rPr lang="fa-IR" dirty="0">
                <a:cs typeface="B Nazanin" panose="00000400000000000000" pitchFamily="2" charset="-78"/>
              </a:rPr>
              <a:t>رشد هستند، که این امر فرصتی برای سرویس های </a:t>
            </a:r>
            <a:r>
              <a:rPr lang="en-US" dirty="0">
                <a:cs typeface="B Nazanin" panose="00000400000000000000" pitchFamily="2" charset="-78"/>
              </a:rPr>
              <a:t>OTT TV </a:t>
            </a:r>
            <a:r>
              <a:rPr lang="fa-IR" dirty="0">
                <a:cs typeface="B Nazanin" panose="00000400000000000000" pitchFamily="2" charset="-78"/>
              </a:rPr>
              <a:t>ا ست که از این فضا استفاده کنند و </a:t>
            </a:r>
            <a:r>
              <a:rPr lang="fa-IR" dirty="0" smtClean="0">
                <a:cs typeface="B Nazanin" panose="00000400000000000000" pitchFamily="2" charset="-78"/>
              </a:rPr>
              <a:t>خدمات</a:t>
            </a:r>
            <a:r>
              <a:rPr lang="en-US" dirty="0" smtClean="0">
                <a:cs typeface="B Nazanin" panose="00000400000000000000" pitchFamily="2" charset="-78"/>
              </a:rPr>
              <a:t> </a:t>
            </a:r>
            <a:r>
              <a:rPr lang="fa-IR" dirty="0" smtClean="0">
                <a:cs typeface="B Nazanin" panose="00000400000000000000" pitchFamily="2" charset="-78"/>
              </a:rPr>
              <a:t>خود </a:t>
            </a:r>
            <a:r>
              <a:rPr lang="fa-IR" dirty="0">
                <a:cs typeface="B Nazanin" panose="00000400000000000000" pitchFamily="2" charset="-78"/>
              </a:rPr>
              <a:t>را به کشورهای علاوه بر ناحیه امریکا و اروپا ارائه کنند.</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164" y="2963593"/>
            <a:ext cx="5604588" cy="3783688"/>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7658272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897945"/>
            <a:ext cx="9461525" cy="3327009"/>
          </a:xfrm>
        </p:spPr>
        <p:txBody>
          <a:bodyPr>
            <a:normAutofit/>
          </a:bodyPr>
          <a:lstStyle/>
          <a:p>
            <a:pPr marL="0" indent="0" algn="ctr">
              <a:buNone/>
            </a:pPr>
            <a:r>
              <a:rPr lang="fa-IR" sz="6600" dirty="0" smtClean="0">
                <a:cs typeface="B Titr" panose="00000700000000000000" pitchFamily="2" charset="-78"/>
              </a:rPr>
              <a:t>مرور کلی</a:t>
            </a:r>
            <a:endParaRPr lang="en-US" sz="6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1080468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جمع بندی شیوه های پخش</a:t>
            </a:r>
            <a:endParaRPr lang="en-US" dirty="0">
              <a:cs typeface="B Titr" panose="000007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1578" y="1446774"/>
            <a:ext cx="9149256" cy="4458892"/>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807493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جمع بندی رزولیشن تصویر</a:t>
            </a:r>
            <a:endParaRPr lang="en-US" dirty="0">
              <a:cs typeface="B Titr" panose="00000700000000000000" pitchFamily="2" charset="-78"/>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8519" y="1681272"/>
            <a:ext cx="5331656" cy="29989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338113994"/>
              </p:ext>
            </p:extLst>
          </p:nvPr>
        </p:nvGraphicFramePr>
        <p:xfrm>
          <a:off x="350914" y="1681271"/>
          <a:ext cx="5170659" cy="2966720"/>
        </p:xfrm>
        <a:graphic>
          <a:graphicData uri="http://schemas.openxmlformats.org/drawingml/2006/table">
            <a:tbl>
              <a:tblPr firstRow="1" bandRow="1">
                <a:tableStyleId>{5C22544A-7EE6-4342-B048-85BDC9FD1C3A}</a:tableStyleId>
              </a:tblPr>
              <a:tblGrid>
                <a:gridCol w="3123808"/>
                <a:gridCol w="1125415"/>
                <a:gridCol w="921436"/>
              </a:tblGrid>
              <a:tr h="370840">
                <a:tc>
                  <a:txBody>
                    <a:bodyPr/>
                    <a:lstStyle/>
                    <a:p>
                      <a:pPr algn="ctr"/>
                      <a:r>
                        <a:rPr lang="fa-IR" dirty="0" smtClean="0">
                          <a:cs typeface="B Titr" panose="00000700000000000000" pitchFamily="2" charset="-78"/>
                        </a:rPr>
                        <a:t>توضیحات</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عنوان</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ردیف</a:t>
                      </a:r>
                      <a:endParaRPr lang="en-US" dirty="0">
                        <a:cs typeface="B Titr" panose="00000700000000000000" pitchFamily="2" charset="-78"/>
                      </a:endParaRPr>
                    </a:p>
                  </a:txBody>
                  <a:tcPr/>
                </a:tc>
              </a:tr>
              <a:tr h="370840">
                <a:tc>
                  <a:txBody>
                    <a:bodyPr/>
                    <a:lstStyle/>
                    <a:p>
                      <a:pPr algn="ctr"/>
                      <a:r>
                        <a:rPr lang="en-US" dirty="0" smtClean="0">
                          <a:cs typeface="B Titr" panose="00000700000000000000" pitchFamily="2" charset="-78"/>
                        </a:rPr>
                        <a:t>320*240</a:t>
                      </a:r>
                      <a:endParaRPr lang="en-US" dirty="0">
                        <a:cs typeface="B Titr" panose="00000700000000000000" pitchFamily="2" charset="-78"/>
                      </a:endParaRPr>
                    </a:p>
                  </a:txBody>
                  <a:tcPr/>
                </a:tc>
                <a:tc>
                  <a:txBody>
                    <a:bodyPr/>
                    <a:lstStyle/>
                    <a:p>
                      <a:pPr algn="ctr"/>
                      <a:r>
                        <a:rPr lang="en-US" dirty="0" smtClean="0">
                          <a:cs typeface="B Titr" panose="00000700000000000000" pitchFamily="2" charset="-78"/>
                        </a:rPr>
                        <a:t>LD</a:t>
                      </a:r>
                      <a:endParaRPr lang="en-US" dirty="0">
                        <a:cs typeface="B Titr" panose="00000700000000000000" pitchFamily="2" charset="-78"/>
                      </a:endParaRPr>
                    </a:p>
                  </a:txBody>
                  <a:tcPr/>
                </a:tc>
                <a:tc>
                  <a:txBody>
                    <a:bodyPr/>
                    <a:lstStyle/>
                    <a:p>
                      <a:pPr algn="ctr"/>
                      <a:r>
                        <a:rPr lang="fa-IR" sz="1200" dirty="0" smtClean="0">
                          <a:cs typeface="B Titr" panose="00000700000000000000" pitchFamily="2" charset="-78"/>
                        </a:rPr>
                        <a:t>1</a:t>
                      </a:r>
                      <a:endParaRPr lang="en-US" sz="1200" dirty="0">
                        <a:cs typeface="B Titr" panose="00000700000000000000" pitchFamily="2" charset="-78"/>
                      </a:endParaRPr>
                    </a:p>
                  </a:txBody>
                  <a:tcPr/>
                </a:tc>
              </a:tr>
              <a:tr h="370840">
                <a:tc>
                  <a:txBody>
                    <a:bodyPr/>
                    <a:lstStyle/>
                    <a:p>
                      <a:pPr algn="ctr"/>
                      <a:r>
                        <a:rPr lang="en-US" dirty="0" smtClean="0">
                          <a:cs typeface="B Titr" panose="00000700000000000000" pitchFamily="2" charset="-78"/>
                        </a:rPr>
                        <a:t>640 × 480</a:t>
                      </a:r>
                      <a:endParaRPr lang="en-US" dirty="0">
                        <a:cs typeface="B Titr" panose="00000700000000000000" pitchFamily="2" charset="-78"/>
                      </a:endParaRPr>
                    </a:p>
                  </a:txBody>
                  <a:tcPr/>
                </a:tc>
                <a:tc>
                  <a:txBody>
                    <a:bodyPr/>
                    <a:lstStyle/>
                    <a:p>
                      <a:pPr algn="ctr"/>
                      <a:r>
                        <a:rPr lang="en-US" dirty="0" smtClean="0">
                          <a:cs typeface="B Titr" panose="00000700000000000000" pitchFamily="2" charset="-78"/>
                        </a:rPr>
                        <a:t>SD</a:t>
                      </a:r>
                      <a:endParaRPr lang="en-US" dirty="0">
                        <a:cs typeface="B Titr" panose="00000700000000000000" pitchFamily="2" charset="-78"/>
                      </a:endParaRPr>
                    </a:p>
                  </a:txBody>
                  <a:tcPr/>
                </a:tc>
                <a:tc>
                  <a:txBody>
                    <a:bodyPr/>
                    <a:lstStyle/>
                    <a:p>
                      <a:pPr algn="ctr"/>
                      <a:r>
                        <a:rPr lang="fa-IR" sz="1200" dirty="0" smtClean="0">
                          <a:cs typeface="B Titr" panose="00000700000000000000" pitchFamily="2" charset="-78"/>
                        </a:rPr>
                        <a:t>2</a:t>
                      </a:r>
                      <a:endParaRPr lang="en-US" sz="1200" dirty="0">
                        <a:cs typeface="B Titr" panose="00000700000000000000" pitchFamily="2" charset="-78"/>
                      </a:endParaRPr>
                    </a:p>
                  </a:txBody>
                  <a:tcPr/>
                </a:tc>
              </a:tr>
              <a:tr h="370840">
                <a:tc>
                  <a:txBody>
                    <a:bodyPr/>
                    <a:lstStyle/>
                    <a:p>
                      <a:pPr algn="ctr"/>
                      <a:r>
                        <a:rPr lang="en-US" dirty="0" smtClean="0">
                          <a:cs typeface="B Titr" panose="00000700000000000000" pitchFamily="2" charset="-78"/>
                        </a:rPr>
                        <a:t>1920×1080p</a:t>
                      </a:r>
                      <a:endParaRPr lang="en-US" dirty="0">
                        <a:cs typeface="B Titr" panose="00000700000000000000" pitchFamily="2" charset="-78"/>
                      </a:endParaRPr>
                    </a:p>
                  </a:txBody>
                  <a:tcPr/>
                </a:tc>
                <a:tc>
                  <a:txBody>
                    <a:bodyPr/>
                    <a:lstStyle/>
                    <a:p>
                      <a:pPr algn="ctr"/>
                      <a:r>
                        <a:rPr lang="en-US" dirty="0" smtClean="0">
                          <a:cs typeface="B Titr" panose="00000700000000000000" pitchFamily="2" charset="-78"/>
                        </a:rPr>
                        <a:t>HD</a:t>
                      </a:r>
                      <a:endParaRPr lang="en-US" dirty="0">
                        <a:cs typeface="B Titr" panose="00000700000000000000" pitchFamily="2" charset="-78"/>
                      </a:endParaRPr>
                    </a:p>
                  </a:txBody>
                  <a:tcPr/>
                </a:tc>
                <a:tc>
                  <a:txBody>
                    <a:bodyPr/>
                    <a:lstStyle/>
                    <a:p>
                      <a:pPr algn="ctr"/>
                      <a:r>
                        <a:rPr lang="fa-IR" sz="1200" dirty="0" smtClean="0">
                          <a:cs typeface="B Titr" panose="00000700000000000000" pitchFamily="2" charset="-78"/>
                        </a:rPr>
                        <a:t>3</a:t>
                      </a:r>
                      <a:endParaRPr lang="en-US" sz="1200" dirty="0">
                        <a:cs typeface="B Titr" panose="00000700000000000000" pitchFamily="2" charset="-78"/>
                      </a:endParaRPr>
                    </a:p>
                  </a:txBody>
                  <a:tcPr/>
                </a:tc>
              </a:tr>
              <a:tr h="370840">
                <a:tc>
                  <a:txBody>
                    <a:bodyPr/>
                    <a:lstStyle/>
                    <a:p>
                      <a:pPr algn="ctr"/>
                      <a:r>
                        <a:rPr lang="en-US" dirty="0" smtClean="0">
                          <a:cs typeface="B Titr" panose="00000700000000000000" pitchFamily="2" charset="-78"/>
                        </a:rPr>
                        <a:t>3840x2160</a:t>
                      </a:r>
                      <a:endParaRPr lang="en-US" dirty="0">
                        <a:cs typeface="B Titr" panose="00000700000000000000" pitchFamily="2" charset="-78"/>
                      </a:endParaRPr>
                    </a:p>
                  </a:txBody>
                  <a:tcPr/>
                </a:tc>
                <a:tc>
                  <a:txBody>
                    <a:bodyPr/>
                    <a:lstStyle/>
                    <a:p>
                      <a:pPr algn="ctr"/>
                      <a:r>
                        <a:rPr lang="en-US" dirty="0" smtClean="0">
                          <a:cs typeface="B Titr" panose="00000700000000000000" pitchFamily="2" charset="-78"/>
                        </a:rPr>
                        <a:t>UHD</a:t>
                      </a:r>
                      <a:endParaRPr lang="en-US" dirty="0">
                        <a:cs typeface="B Titr" panose="00000700000000000000" pitchFamily="2" charset="-78"/>
                      </a:endParaRPr>
                    </a:p>
                  </a:txBody>
                  <a:tcPr/>
                </a:tc>
                <a:tc>
                  <a:txBody>
                    <a:bodyPr/>
                    <a:lstStyle/>
                    <a:p>
                      <a:pPr algn="ctr"/>
                      <a:r>
                        <a:rPr lang="fa-IR" sz="1200" dirty="0" smtClean="0">
                          <a:cs typeface="B Titr" panose="00000700000000000000" pitchFamily="2" charset="-78"/>
                        </a:rPr>
                        <a:t>4</a:t>
                      </a:r>
                      <a:endParaRPr lang="en-US" sz="1200" dirty="0">
                        <a:cs typeface="B Titr" panose="00000700000000000000" pitchFamily="2" charset="-78"/>
                      </a:endParaRPr>
                    </a:p>
                  </a:txBody>
                  <a:tcPr/>
                </a:tc>
              </a:tr>
              <a:tr h="370840">
                <a:tc>
                  <a:txBody>
                    <a:bodyPr/>
                    <a:lstStyle/>
                    <a:p>
                      <a:pPr algn="ctr"/>
                      <a:r>
                        <a:rPr lang="en-US" dirty="0" smtClean="0">
                          <a:cs typeface="B Titr" panose="00000700000000000000" pitchFamily="2" charset="-78"/>
                        </a:rPr>
                        <a:t>UHD</a:t>
                      </a:r>
                      <a:endParaRPr lang="en-US" dirty="0">
                        <a:cs typeface="B Titr" panose="00000700000000000000" pitchFamily="2" charset="-78"/>
                      </a:endParaRPr>
                    </a:p>
                  </a:txBody>
                  <a:tcPr/>
                </a:tc>
                <a:tc>
                  <a:txBody>
                    <a:bodyPr/>
                    <a:lstStyle/>
                    <a:p>
                      <a:pPr algn="ctr"/>
                      <a:r>
                        <a:rPr lang="en-US" dirty="0" smtClean="0">
                          <a:cs typeface="B Titr" panose="00000700000000000000" pitchFamily="2" charset="-78"/>
                        </a:rPr>
                        <a:t>4K</a:t>
                      </a:r>
                      <a:endParaRPr lang="en-US" dirty="0">
                        <a:cs typeface="B Titr" panose="00000700000000000000" pitchFamily="2" charset="-78"/>
                      </a:endParaRPr>
                    </a:p>
                  </a:txBody>
                  <a:tcPr/>
                </a:tc>
                <a:tc>
                  <a:txBody>
                    <a:bodyPr/>
                    <a:lstStyle/>
                    <a:p>
                      <a:pPr algn="ctr"/>
                      <a:r>
                        <a:rPr lang="fa-IR" sz="1200" dirty="0" smtClean="0">
                          <a:cs typeface="B Titr" panose="00000700000000000000" pitchFamily="2" charset="-78"/>
                        </a:rPr>
                        <a:t>5</a:t>
                      </a:r>
                      <a:endParaRPr lang="en-US" sz="1200" dirty="0">
                        <a:cs typeface="B Titr" panose="00000700000000000000" pitchFamily="2" charset="-78"/>
                      </a:endParaRPr>
                    </a:p>
                  </a:txBody>
                  <a:tcPr/>
                </a:tc>
              </a:tr>
              <a:tr h="370840">
                <a:tc>
                  <a:txBody>
                    <a:bodyPr/>
                    <a:lstStyle/>
                    <a:p>
                      <a:pPr algn="ctr"/>
                      <a:r>
                        <a:rPr lang="en-US" dirty="0" smtClean="0">
                          <a:cs typeface="B Titr" panose="00000700000000000000" pitchFamily="2" charset="-78"/>
                        </a:rPr>
                        <a:t>7680×4320</a:t>
                      </a:r>
                      <a:endParaRPr lang="en-US" dirty="0">
                        <a:cs typeface="B Titr" panose="00000700000000000000" pitchFamily="2" charset="-78"/>
                      </a:endParaRPr>
                    </a:p>
                  </a:txBody>
                  <a:tcPr/>
                </a:tc>
                <a:tc>
                  <a:txBody>
                    <a:bodyPr/>
                    <a:lstStyle/>
                    <a:p>
                      <a:pPr algn="ctr"/>
                      <a:r>
                        <a:rPr lang="en-US" dirty="0" smtClean="0">
                          <a:cs typeface="B Titr" panose="00000700000000000000" pitchFamily="2" charset="-78"/>
                        </a:rPr>
                        <a:t>8K</a:t>
                      </a:r>
                      <a:endParaRPr lang="en-US" dirty="0">
                        <a:cs typeface="B Titr" panose="00000700000000000000" pitchFamily="2" charset="-78"/>
                      </a:endParaRPr>
                    </a:p>
                  </a:txBody>
                  <a:tcPr/>
                </a:tc>
                <a:tc>
                  <a:txBody>
                    <a:bodyPr/>
                    <a:lstStyle/>
                    <a:p>
                      <a:pPr algn="ctr"/>
                      <a:r>
                        <a:rPr lang="fa-IR" sz="1200" dirty="0" smtClean="0">
                          <a:cs typeface="B Titr" panose="00000700000000000000" pitchFamily="2" charset="-78"/>
                        </a:rPr>
                        <a:t>6</a:t>
                      </a:r>
                      <a:endParaRPr lang="en-US" sz="1200" dirty="0">
                        <a:cs typeface="B Titr" panose="00000700000000000000" pitchFamily="2" charset="-78"/>
                      </a:endParaRPr>
                    </a:p>
                  </a:txBody>
                  <a:tcPr/>
                </a:tc>
              </a:tr>
              <a:tr h="370840">
                <a:tc>
                  <a:txBody>
                    <a:bodyPr/>
                    <a:lstStyle/>
                    <a:p>
                      <a:pPr algn="ctr"/>
                      <a:r>
                        <a:rPr lang="en-US" dirty="0" smtClean="0">
                          <a:cs typeface="B Titr" panose="00000700000000000000" pitchFamily="2" charset="-78"/>
                        </a:rPr>
                        <a:t>15360×8640</a:t>
                      </a:r>
                      <a:endParaRPr lang="en-US" dirty="0">
                        <a:cs typeface="B Titr" panose="00000700000000000000" pitchFamily="2" charset="-78"/>
                      </a:endParaRPr>
                    </a:p>
                  </a:txBody>
                  <a:tcPr/>
                </a:tc>
                <a:tc>
                  <a:txBody>
                    <a:bodyPr/>
                    <a:lstStyle/>
                    <a:p>
                      <a:pPr algn="ctr"/>
                      <a:r>
                        <a:rPr lang="en-US" dirty="0" smtClean="0">
                          <a:cs typeface="B Titr" panose="00000700000000000000" pitchFamily="2" charset="-78"/>
                        </a:rPr>
                        <a:t>16k</a:t>
                      </a:r>
                      <a:endParaRPr lang="en-US" dirty="0">
                        <a:cs typeface="B Titr" panose="00000700000000000000" pitchFamily="2" charset="-78"/>
                      </a:endParaRPr>
                    </a:p>
                  </a:txBody>
                  <a:tcPr/>
                </a:tc>
                <a:tc>
                  <a:txBody>
                    <a:bodyPr/>
                    <a:lstStyle/>
                    <a:p>
                      <a:pPr algn="ctr"/>
                      <a:r>
                        <a:rPr lang="fa-IR" sz="1200" dirty="0" smtClean="0">
                          <a:cs typeface="B Titr" panose="00000700000000000000" pitchFamily="2" charset="-78"/>
                        </a:rPr>
                        <a:t>7</a:t>
                      </a:r>
                      <a:endParaRPr lang="en-US" sz="1200" dirty="0">
                        <a:cs typeface="B Titr" panose="00000700000000000000" pitchFamily="2" charset="-78"/>
                      </a:endParaRPr>
                    </a:p>
                  </a:txBody>
                  <a:tcPr/>
                </a:tc>
              </a:tr>
            </a:tbl>
          </a:graphicData>
        </a:graphic>
      </p:graphicFrame>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222865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جمع بندی شیوه های نمایش</a:t>
            </a:r>
            <a:endParaRPr lang="en-US" dirty="0">
              <a:cs typeface="B Titr" panose="00000700000000000000" pitchFamily="2" charset="-78"/>
            </a:endParaRPr>
          </a:p>
        </p:txBody>
      </p:sp>
      <p:graphicFrame>
        <p:nvGraphicFramePr>
          <p:cNvPr id="3" name="Table 2"/>
          <p:cNvGraphicFramePr>
            <a:graphicFrameLocks noGrp="1"/>
          </p:cNvGraphicFramePr>
          <p:nvPr>
            <p:extLst>
              <p:ext uri="{D42A27DB-BD31-4B8C-83A1-F6EECF244321}">
                <p14:modId xmlns:p14="http://schemas.microsoft.com/office/powerpoint/2010/main" val="3063639876"/>
              </p:ext>
            </p:extLst>
          </p:nvPr>
        </p:nvGraphicFramePr>
        <p:xfrm>
          <a:off x="3474720" y="1394915"/>
          <a:ext cx="5095630" cy="2310072"/>
        </p:xfrm>
        <a:graphic>
          <a:graphicData uri="http://schemas.openxmlformats.org/drawingml/2006/table">
            <a:tbl>
              <a:tblPr firstRow="1" bandRow="1">
                <a:tableStyleId>{5C22544A-7EE6-4342-B048-85BDC9FD1C3A}</a:tableStyleId>
              </a:tblPr>
              <a:tblGrid>
                <a:gridCol w="3663441"/>
                <a:gridCol w="1432189"/>
              </a:tblGrid>
              <a:tr h="385012">
                <a:tc>
                  <a:txBody>
                    <a:bodyPr/>
                    <a:lstStyle/>
                    <a:p>
                      <a:pPr algn="ctr"/>
                      <a:r>
                        <a:rPr lang="fa-IR" dirty="0" smtClean="0">
                          <a:cs typeface="B Titr" panose="00000700000000000000" pitchFamily="2" charset="-78"/>
                        </a:rPr>
                        <a:t>عنوان</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ردیف</a:t>
                      </a:r>
                      <a:endParaRPr lang="en-US" dirty="0">
                        <a:cs typeface="B Titr" panose="00000700000000000000" pitchFamily="2" charset="-78"/>
                      </a:endParaRPr>
                    </a:p>
                  </a:txBody>
                  <a:tcPr/>
                </a:tc>
              </a:tr>
              <a:tr h="385012">
                <a:tc>
                  <a:txBody>
                    <a:bodyPr/>
                    <a:lstStyle/>
                    <a:p>
                      <a:pPr algn="ctr"/>
                      <a:r>
                        <a:rPr lang="en-US" dirty="0" smtClean="0"/>
                        <a:t>CRT : Cathode ray tube</a:t>
                      </a:r>
                      <a:endParaRPr lang="en-US" dirty="0"/>
                    </a:p>
                  </a:txBody>
                  <a:tcPr/>
                </a:tc>
                <a:tc>
                  <a:txBody>
                    <a:bodyPr/>
                    <a:lstStyle/>
                    <a:p>
                      <a:pPr algn="ctr"/>
                      <a:r>
                        <a:rPr lang="fa-IR" dirty="0" smtClean="0"/>
                        <a:t>1</a:t>
                      </a:r>
                      <a:endParaRPr lang="en-US" dirty="0"/>
                    </a:p>
                  </a:txBody>
                  <a:tcPr/>
                </a:tc>
              </a:tr>
              <a:tr h="385012">
                <a:tc>
                  <a:txBody>
                    <a:bodyPr/>
                    <a:lstStyle/>
                    <a:p>
                      <a:pPr algn="ctr"/>
                      <a:r>
                        <a:rPr lang="en-US" sz="1800" dirty="0" smtClean="0"/>
                        <a:t>DLP : Digital Light Processing</a:t>
                      </a:r>
                      <a:endParaRPr lang="en-US" sz="1800" dirty="0"/>
                    </a:p>
                  </a:txBody>
                  <a:tcPr/>
                </a:tc>
                <a:tc>
                  <a:txBody>
                    <a:bodyPr/>
                    <a:lstStyle/>
                    <a:p>
                      <a:pPr algn="ctr"/>
                      <a:r>
                        <a:rPr lang="fa-IR" dirty="0" smtClean="0"/>
                        <a:t>2</a:t>
                      </a:r>
                      <a:endParaRPr lang="en-US" dirty="0"/>
                    </a:p>
                  </a:txBody>
                  <a:tcPr/>
                </a:tc>
              </a:tr>
              <a:tr h="385012">
                <a:tc>
                  <a:txBody>
                    <a:bodyPr/>
                    <a:lstStyle/>
                    <a:p>
                      <a:pPr algn="ctr"/>
                      <a:r>
                        <a:rPr lang="en-US" dirty="0" smtClean="0"/>
                        <a:t>Plasma display</a:t>
                      </a:r>
                      <a:endParaRPr lang="en-US" dirty="0"/>
                    </a:p>
                  </a:txBody>
                  <a:tcPr/>
                </a:tc>
                <a:tc>
                  <a:txBody>
                    <a:bodyPr/>
                    <a:lstStyle/>
                    <a:p>
                      <a:pPr algn="ctr"/>
                      <a:r>
                        <a:rPr lang="fa-IR" dirty="0" smtClean="0"/>
                        <a:t>3</a:t>
                      </a:r>
                      <a:endParaRPr lang="en-US" dirty="0"/>
                    </a:p>
                  </a:txBody>
                  <a:tcPr/>
                </a:tc>
              </a:tr>
              <a:tr h="385012">
                <a:tc>
                  <a:txBody>
                    <a:bodyPr/>
                    <a:lstStyle/>
                    <a:p>
                      <a:pPr algn="ctr"/>
                      <a:r>
                        <a:rPr lang="en-US" dirty="0" smtClean="0"/>
                        <a:t>Liquid crystal display</a:t>
                      </a:r>
                      <a:endParaRPr lang="en-US" dirty="0"/>
                    </a:p>
                  </a:txBody>
                  <a:tcPr/>
                </a:tc>
                <a:tc>
                  <a:txBody>
                    <a:bodyPr/>
                    <a:lstStyle/>
                    <a:p>
                      <a:pPr algn="ctr"/>
                      <a:r>
                        <a:rPr lang="fa-IR" dirty="0" smtClean="0"/>
                        <a:t>4</a:t>
                      </a:r>
                      <a:endParaRPr lang="en-US" dirty="0"/>
                    </a:p>
                  </a:txBody>
                  <a:tcPr/>
                </a:tc>
              </a:tr>
              <a:tr h="385012">
                <a:tc>
                  <a:txBody>
                    <a:bodyPr/>
                    <a:lstStyle/>
                    <a:p>
                      <a:pPr algn="ctr"/>
                      <a:r>
                        <a:rPr lang="en-US" dirty="0" smtClean="0"/>
                        <a:t>Organic light-emitting diode</a:t>
                      </a:r>
                      <a:endParaRPr lang="en-US" dirty="0"/>
                    </a:p>
                  </a:txBody>
                  <a:tcPr/>
                </a:tc>
                <a:tc>
                  <a:txBody>
                    <a:bodyPr/>
                    <a:lstStyle/>
                    <a:p>
                      <a:pPr algn="ctr"/>
                      <a:r>
                        <a:rPr lang="fa-IR" dirty="0" smtClean="0"/>
                        <a:t>5</a:t>
                      </a:r>
                      <a:endParaRPr lang="en-US" dirty="0"/>
                    </a:p>
                  </a:txBody>
                  <a:tcPr/>
                </a:tc>
              </a:tr>
            </a:tbl>
          </a:graphicData>
        </a:graphic>
      </p:graphicFrame>
      <p:pic>
        <p:nvPicPr>
          <p:cNvPr id="5" name="Picture 4"/>
          <p:cNvPicPr>
            <a:picLocks noChangeAspect="1"/>
          </p:cNvPicPr>
          <p:nvPr/>
        </p:nvPicPr>
        <p:blipFill>
          <a:blip r:embed="rId2"/>
          <a:stretch>
            <a:fillRect/>
          </a:stretch>
        </p:blipFill>
        <p:spPr>
          <a:xfrm>
            <a:off x="166423" y="3974123"/>
            <a:ext cx="4444327" cy="2724111"/>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3414" y="3974123"/>
            <a:ext cx="3551116" cy="271176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7195" y="3974123"/>
            <a:ext cx="3424161" cy="2724110"/>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0447826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4414" y="2616591"/>
            <a:ext cx="8946541" cy="3462996"/>
          </a:xfrm>
        </p:spPr>
        <p:txBody>
          <a:bodyPr>
            <a:normAutofit/>
          </a:bodyPr>
          <a:lstStyle/>
          <a:p>
            <a:pPr marL="0" indent="0" algn="ctr" rtl="1">
              <a:buNone/>
            </a:pPr>
            <a:r>
              <a:rPr lang="fa-IR" sz="6600" dirty="0" smtClean="0">
                <a:cs typeface="B Titr" panose="00000700000000000000" pitchFamily="2" charset="-78"/>
              </a:rPr>
              <a:t>آینده تلویزیون</a:t>
            </a:r>
          </a:p>
          <a:p>
            <a:pPr marL="0" indent="0" algn="ctr" rtl="1">
              <a:buNone/>
            </a:pPr>
            <a:r>
              <a:rPr lang="fa-IR" sz="2400" dirty="0" smtClean="0">
                <a:cs typeface="B Nazanin" panose="00000400000000000000" pitchFamily="2" charset="-78"/>
              </a:rPr>
              <a:t>آینده تلویزیون بر بستر ارتباط با اینترنت و همچنین تلفن های همراه شکل می گیرد</a:t>
            </a:r>
            <a:endParaRPr lang="fa-IR" sz="2400"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7485575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آینده تلویزیون</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313" y="2317970"/>
            <a:ext cx="8947150" cy="3665097"/>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5330221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تلویزیون در 2020</a:t>
            </a:r>
            <a:endParaRPr lang="en-US" dirty="0">
              <a:cs typeface="B Titr" panose="00000700000000000000" pitchFamily="2" charset="-78"/>
            </a:endParaRPr>
          </a:p>
        </p:txBody>
      </p:sp>
      <p:sp>
        <p:nvSpPr>
          <p:cNvPr id="3" name="Content Placeholder 2"/>
          <p:cNvSpPr>
            <a:spLocks noGrp="1"/>
          </p:cNvSpPr>
          <p:nvPr>
            <p:ph idx="1"/>
          </p:nvPr>
        </p:nvSpPr>
        <p:spPr>
          <a:xfrm>
            <a:off x="1104293" y="1553514"/>
            <a:ext cx="8946541" cy="444097"/>
          </a:xfrm>
        </p:spPr>
        <p:txBody>
          <a:bodyPr/>
          <a:lstStyle/>
          <a:p>
            <a:pPr algn="r" rtl="1"/>
            <a:r>
              <a:rPr lang="fa-IR" dirty="0" smtClean="0">
                <a:cs typeface="B Nazanin" panose="00000400000000000000" pitchFamily="2" charset="-78"/>
              </a:rPr>
              <a:t>تلویزیون ها در آینده ای نه چندان دور در قالب های زیر به ارائه خدمات خواهند پرداخت : </a:t>
            </a:r>
            <a:endParaRPr lang="en-US" dirty="0">
              <a:cs typeface="B Nazanin" panose="00000400000000000000" pitchFamily="2" charset="-78"/>
            </a:endParaRPr>
          </a:p>
        </p:txBody>
      </p:sp>
      <p:graphicFrame>
        <p:nvGraphicFramePr>
          <p:cNvPr id="4" name="Table 3"/>
          <p:cNvGraphicFramePr>
            <a:graphicFrameLocks noGrp="1"/>
          </p:cNvGraphicFramePr>
          <p:nvPr>
            <p:extLst>
              <p:ext uri="{D42A27DB-BD31-4B8C-83A1-F6EECF244321}">
                <p14:modId xmlns:p14="http://schemas.microsoft.com/office/powerpoint/2010/main" val="2691001181"/>
              </p:ext>
            </p:extLst>
          </p:nvPr>
        </p:nvGraphicFramePr>
        <p:xfrm>
          <a:off x="1922835" y="2119402"/>
          <a:ext cx="8127999" cy="2966720"/>
        </p:xfrm>
        <a:graphic>
          <a:graphicData uri="http://schemas.openxmlformats.org/drawingml/2006/table">
            <a:tbl>
              <a:tblPr firstRow="1" bandRow="1">
                <a:tableStyleId>{5C22544A-7EE6-4342-B048-85BDC9FD1C3A}</a:tableStyleId>
              </a:tblPr>
              <a:tblGrid>
                <a:gridCol w="4611608"/>
                <a:gridCol w="2278966"/>
                <a:gridCol w="1237425"/>
              </a:tblGrid>
              <a:tr h="370840">
                <a:tc>
                  <a:txBody>
                    <a:bodyPr/>
                    <a:lstStyle/>
                    <a:p>
                      <a:pPr algn="ctr"/>
                      <a:r>
                        <a:rPr lang="fa-IR" dirty="0" smtClean="0">
                          <a:cs typeface="B Nazanin" panose="00000400000000000000" pitchFamily="2" charset="-78"/>
                        </a:rPr>
                        <a:t>تعریف</a:t>
                      </a:r>
                      <a:endParaRPr lang="en-US" dirty="0">
                        <a:cs typeface="B Nazanin" panose="00000400000000000000" pitchFamily="2" charset="-78"/>
                      </a:endParaRPr>
                    </a:p>
                  </a:txBody>
                  <a:tcPr/>
                </a:tc>
                <a:tc>
                  <a:txBody>
                    <a:bodyPr/>
                    <a:lstStyle/>
                    <a:p>
                      <a:pPr algn="ctr"/>
                      <a:r>
                        <a:rPr lang="fa-IR" dirty="0" smtClean="0">
                          <a:cs typeface="B Nazanin" panose="00000400000000000000" pitchFamily="2" charset="-78"/>
                        </a:rPr>
                        <a:t>عنوان</a:t>
                      </a:r>
                      <a:endParaRPr lang="en-US" dirty="0">
                        <a:cs typeface="B Nazanin" panose="00000400000000000000" pitchFamily="2" charset="-78"/>
                      </a:endParaRPr>
                    </a:p>
                  </a:txBody>
                  <a:tcPr/>
                </a:tc>
                <a:tc>
                  <a:txBody>
                    <a:bodyPr/>
                    <a:lstStyle/>
                    <a:p>
                      <a:pPr algn="ctr"/>
                      <a:r>
                        <a:rPr lang="fa-IR" dirty="0" smtClean="0">
                          <a:cs typeface="B Nazanin" panose="00000400000000000000" pitchFamily="2" charset="-78"/>
                        </a:rPr>
                        <a:t>ردیف</a:t>
                      </a:r>
                      <a:endParaRPr lang="en-US" dirty="0">
                        <a:cs typeface="B Nazanin" panose="00000400000000000000" pitchFamily="2" charset="-78"/>
                      </a:endParaRPr>
                    </a:p>
                  </a:txBody>
                  <a:tcPr/>
                </a:tc>
              </a:tr>
              <a:tr h="370840">
                <a:tc>
                  <a:txBody>
                    <a:bodyPr/>
                    <a:lstStyle/>
                    <a:p>
                      <a:pPr algn="ctr"/>
                      <a:r>
                        <a:rPr lang="fa-IR" dirty="0" smtClean="0">
                          <a:cs typeface="B Nazanin" panose="00000400000000000000" pitchFamily="2" charset="-78"/>
                        </a:rPr>
                        <a:t>تلویزیون</a:t>
                      </a:r>
                      <a:r>
                        <a:rPr lang="fa-IR" baseline="0" dirty="0" smtClean="0">
                          <a:cs typeface="B Nazanin" panose="00000400000000000000" pitchFamily="2" charset="-78"/>
                        </a:rPr>
                        <a:t> همراه با اینترنت.</a:t>
                      </a:r>
                      <a:endParaRPr lang="en-US" dirty="0">
                        <a:cs typeface="B Nazanin" panose="00000400000000000000" pitchFamily="2" charset="-78"/>
                      </a:endParaRPr>
                    </a:p>
                  </a:txBody>
                  <a:tcPr/>
                </a:tc>
                <a:tc>
                  <a:txBody>
                    <a:bodyPr/>
                    <a:lstStyle/>
                    <a:p>
                      <a:pPr algn="ctr"/>
                      <a:r>
                        <a:rPr lang="en-US" sz="1800" b="0" i="0" u="none" strike="noStrike" kern="1200" baseline="0" dirty="0" smtClean="0">
                          <a:solidFill>
                            <a:schemeClr val="dk1"/>
                          </a:solidFill>
                          <a:latin typeface="+mn-lt"/>
                          <a:ea typeface="+mn-ea"/>
                          <a:cs typeface="+mn-cs"/>
                        </a:rPr>
                        <a:t>Connected TV</a:t>
                      </a:r>
                      <a:endParaRPr lang="en-US" dirty="0">
                        <a:cs typeface="B Nazanin" panose="00000400000000000000" pitchFamily="2" charset="-78"/>
                      </a:endParaRPr>
                    </a:p>
                  </a:txBody>
                  <a:tcPr/>
                </a:tc>
                <a:tc>
                  <a:txBody>
                    <a:bodyPr/>
                    <a:lstStyle/>
                    <a:p>
                      <a:pPr algn="ctr"/>
                      <a:r>
                        <a:rPr lang="fa-IR" dirty="0" smtClean="0">
                          <a:cs typeface="B Nazanin" panose="00000400000000000000" pitchFamily="2" charset="-78"/>
                        </a:rPr>
                        <a:t>1</a:t>
                      </a:r>
                      <a:endParaRPr lang="en-US" dirty="0">
                        <a:cs typeface="B Nazanin" panose="00000400000000000000" pitchFamily="2" charset="-78"/>
                      </a:endParaRPr>
                    </a:p>
                  </a:txBody>
                  <a:tcPr/>
                </a:tc>
              </a:tr>
              <a:tr h="370840">
                <a:tc>
                  <a:txBody>
                    <a:bodyPr/>
                    <a:lstStyle/>
                    <a:p>
                      <a:pPr algn="ctr"/>
                      <a:r>
                        <a:rPr lang="fa-IR" dirty="0" smtClean="0">
                          <a:cs typeface="B Nazanin" panose="00000400000000000000" pitchFamily="2" charset="-78"/>
                        </a:rPr>
                        <a:t>تلویزیون</a:t>
                      </a:r>
                      <a:r>
                        <a:rPr lang="fa-IR" baseline="0" dirty="0" smtClean="0">
                          <a:cs typeface="B Nazanin" panose="00000400000000000000" pitchFamily="2" charset="-78"/>
                        </a:rPr>
                        <a:t> و شبکه اجتماعی</a:t>
                      </a:r>
                      <a:endParaRPr lang="en-US" dirty="0">
                        <a:cs typeface="B Nazanin" panose="00000400000000000000" pitchFamily="2" charset="-78"/>
                      </a:endParaRPr>
                    </a:p>
                  </a:txBody>
                  <a:tcPr/>
                </a:tc>
                <a:tc>
                  <a:txBody>
                    <a:bodyPr/>
                    <a:lstStyle/>
                    <a:p>
                      <a:pPr algn="ctr"/>
                      <a:r>
                        <a:rPr lang="en-US" sz="1800" b="0" i="0" u="none" strike="noStrike" kern="1200" baseline="0" dirty="0" smtClean="0">
                          <a:solidFill>
                            <a:schemeClr val="dk1"/>
                          </a:solidFill>
                          <a:latin typeface="+mn-lt"/>
                          <a:ea typeface="+mn-ea"/>
                          <a:cs typeface="+mn-cs"/>
                        </a:rPr>
                        <a:t>Social TV</a:t>
                      </a:r>
                      <a:endParaRPr lang="en-US" dirty="0">
                        <a:cs typeface="B Nazanin" panose="00000400000000000000" pitchFamily="2" charset="-78"/>
                      </a:endParaRPr>
                    </a:p>
                  </a:txBody>
                  <a:tcPr/>
                </a:tc>
                <a:tc>
                  <a:txBody>
                    <a:bodyPr/>
                    <a:lstStyle/>
                    <a:p>
                      <a:pPr algn="ctr"/>
                      <a:r>
                        <a:rPr lang="fa-IR" dirty="0" smtClean="0">
                          <a:cs typeface="B Nazanin" panose="00000400000000000000" pitchFamily="2" charset="-78"/>
                        </a:rPr>
                        <a:t>2</a:t>
                      </a:r>
                      <a:endParaRPr lang="en-US" dirty="0">
                        <a:cs typeface="B Nazanin" panose="00000400000000000000" pitchFamily="2" charset="-78"/>
                      </a:endParaRPr>
                    </a:p>
                  </a:txBody>
                  <a:tcPr/>
                </a:tc>
              </a:tr>
              <a:tr h="370840">
                <a:tc>
                  <a:txBody>
                    <a:bodyPr/>
                    <a:lstStyle/>
                    <a:p>
                      <a:pPr algn="ctr"/>
                      <a:r>
                        <a:rPr lang="fa-IR" dirty="0" smtClean="0">
                          <a:cs typeface="B Nazanin" panose="00000400000000000000" pitchFamily="2" charset="-78"/>
                        </a:rPr>
                        <a:t>تکنولوژی بازی و سه بعدی</a:t>
                      </a:r>
                      <a:endParaRPr lang="en-US" dirty="0">
                        <a:cs typeface="B Nazanin" panose="00000400000000000000" pitchFamily="2" charset="-78"/>
                      </a:endParaRPr>
                    </a:p>
                  </a:txBody>
                  <a:tcPr/>
                </a:tc>
                <a:tc>
                  <a:txBody>
                    <a:bodyPr/>
                    <a:lstStyle/>
                    <a:p>
                      <a:pPr algn="ctr"/>
                      <a:r>
                        <a:rPr lang="en-US" sz="1800" b="0" i="0" u="none" strike="noStrike" kern="1200" baseline="0" dirty="0" smtClean="0">
                          <a:solidFill>
                            <a:schemeClr val="dk1"/>
                          </a:solidFill>
                          <a:latin typeface="+mn-lt"/>
                          <a:ea typeface="+mn-ea"/>
                          <a:cs typeface="+mn-cs"/>
                        </a:rPr>
                        <a:t>Immersive TV</a:t>
                      </a:r>
                      <a:endParaRPr lang="en-US" dirty="0">
                        <a:cs typeface="B Nazanin" panose="00000400000000000000" pitchFamily="2" charset="-78"/>
                      </a:endParaRPr>
                    </a:p>
                  </a:txBody>
                  <a:tcPr/>
                </a:tc>
                <a:tc>
                  <a:txBody>
                    <a:bodyPr/>
                    <a:lstStyle/>
                    <a:p>
                      <a:pPr algn="ctr"/>
                      <a:r>
                        <a:rPr lang="fa-IR" dirty="0" smtClean="0">
                          <a:cs typeface="B Nazanin" panose="00000400000000000000" pitchFamily="2" charset="-78"/>
                        </a:rPr>
                        <a:t>3</a:t>
                      </a:r>
                      <a:endParaRPr lang="en-US" dirty="0">
                        <a:cs typeface="B Nazanin" panose="00000400000000000000" pitchFamily="2" charset="-78"/>
                      </a:endParaRPr>
                    </a:p>
                  </a:txBody>
                  <a:tcPr/>
                </a:tc>
              </a:tr>
              <a:tr h="370840">
                <a:tc>
                  <a:txBody>
                    <a:bodyPr/>
                    <a:lstStyle/>
                    <a:p>
                      <a:pPr algn="ctr"/>
                      <a:r>
                        <a:rPr lang="fa-IR" dirty="0" smtClean="0">
                          <a:cs typeface="B Nazanin" panose="00000400000000000000" pitchFamily="2" charset="-78"/>
                        </a:rPr>
                        <a:t>تلویزیون در همه جا</a:t>
                      </a:r>
                      <a:endParaRPr lang="en-US" dirty="0">
                        <a:cs typeface="B Nazanin" panose="00000400000000000000" pitchFamily="2" charset="-78"/>
                      </a:endParaRPr>
                    </a:p>
                  </a:txBody>
                  <a:tcPr/>
                </a:tc>
                <a:tc>
                  <a:txBody>
                    <a:bodyPr/>
                    <a:lstStyle/>
                    <a:p>
                      <a:pPr algn="ctr"/>
                      <a:r>
                        <a:rPr lang="en-US" sz="1800" b="0" i="0" u="none" strike="noStrike" kern="1200" baseline="0" dirty="0" smtClean="0">
                          <a:solidFill>
                            <a:schemeClr val="dk1"/>
                          </a:solidFill>
                          <a:latin typeface="+mn-lt"/>
                          <a:ea typeface="+mn-ea"/>
                          <a:cs typeface="+mn-cs"/>
                        </a:rPr>
                        <a:t>Mobile TV</a:t>
                      </a:r>
                      <a:endParaRPr lang="en-US" dirty="0">
                        <a:cs typeface="B Nazanin" panose="00000400000000000000" pitchFamily="2" charset="-78"/>
                      </a:endParaRPr>
                    </a:p>
                  </a:txBody>
                  <a:tcPr/>
                </a:tc>
                <a:tc>
                  <a:txBody>
                    <a:bodyPr/>
                    <a:lstStyle/>
                    <a:p>
                      <a:pPr algn="ctr"/>
                      <a:r>
                        <a:rPr lang="fa-IR" dirty="0" smtClean="0">
                          <a:cs typeface="B Nazanin" panose="00000400000000000000" pitchFamily="2" charset="-78"/>
                        </a:rPr>
                        <a:t>4</a:t>
                      </a:r>
                      <a:endParaRPr lang="en-US" dirty="0">
                        <a:cs typeface="B Nazanin" panose="00000400000000000000" pitchFamily="2" charset="-78"/>
                      </a:endParaRPr>
                    </a:p>
                  </a:txBody>
                  <a:tcPr/>
                </a:tc>
              </a:tr>
              <a:tr h="370840">
                <a:tc>
                  <a:txBody>
                    <a:bodyPr/>
                    <a:lstStyle/>
                    <a:p>
                      <a:pPr algn="ctr"/>
                      <a:r>
                        <a:rPr lang="fa-IR" dirty="0" smtClean="0">
                          <a:cs typeface="B Nazanin" panose="00000400000000000000" pitchFamily="2" charset="-78"/>
                        </a:rPr>
                        <a:t>انجام امور خانه با تلویزیون</a:t>
                      </a:r>
                      <a:endParaRPr lang="en-US" dirty="0">
                        <a:cs typeface="B Nazanin" panose="00000400000000000000" pitchFamily="2" charset="-78"/>
                      </a:endParaRPr>
                    </a:p>
                  </a:txBody>
                  <a:tcPr/>
                </a:tc>
                <a:tc>
                  <a:txBody>
                    <a:bodyPr/>
                    <a:lstStyle/>
                    <a:p>
                      <a:pPr algn="ctr"/>
                      <a:r>
                        <a:rPr lang="en-US" sz="1800" b="0" i="0" u="none" strike="noStrike" kern="1200" baseline="0" dirty="0" smtClean="0">
                          <a:solidFill>
                            <a:schemeClr val="dk1"/>
                          </a:solidFill>
                          <a:latin typeface="+mn-lt"/>
                          <a:ea typeface="+mn-ea"/>
                          <a:cs typeface="+mn-cs"/>
                        </a:rPr>
                        <a:t>Service TV</a:t>
                      </a:r>
                      <a:endParaRPr lang="en-US" dirty="0">
                        <a:cs typeface="B Nazanin" panose="00000400000000000000" pitchFamily="2" charset="-78"/>
                      </a:endParaRPr>
                    </a:p>
                  </a:txBody>
                  <a:tcPr/>
                </a:tc>
                <a:tc>
                  <a:txBody>
                    <a:bodyPr/>
                    <a:lstStyle/>
                    <a:p>
                      <a:pPr algn="ctr"/>
                      <a:r>
                        <a:rPr lang="fa-IR" dirty="0" smtClean="0">
                          <a:cs typeface="B Nazanin" panose="00000400000000000000" pitchFamily="2" charset="-78"/>
                        </a:rPr>
                        <a:t>5</a:t>
                      </a:r>
                      <a:endParaRPr lang="en-US" dirty="0">
                        <a:cs typeface="B Nazanin" panose="00000400000000000000" pitchFamily="2" charset="-78"/>
                      </a:endParaRPr>
                    </a:p>
                  </a:txBody>
                  <a:tcPr/>
                </a:tc>
              </a:tr>
              <a:tr h="370840">
                <a:tc>
                  <a:txBody>
                    <a:bodyPr/>
                    <a:lstStyle/>
                    <a:p>
                      <a:pPr algn="ctr"/>
                      <a:r>
                        <a:rPr lang="fa-IR" dirty="0" smtClean="0">
                          <a:cs typeface="B Nazanin" panose="00000400000000000000" pitchFamily="2" charset="-78"/>
                        </a:rPr>
                        <a:t>بستر</a:t>
                      </a:r>
                      <a:r>
                        <a:rPr lang="fa-IR" baseline="0" dirty="0" smtClean="0">
                          <a:cs typeface="B Nazanin" panose="00000400000000000000" pitchFamily="2" charset="-78"/>
                        </a:rPr>
                        <a:t> عرضه برنامه های اختصاصی</a:t>
                      </a:r>
                      <a:endParaRPr lang="en-US" dirty="0">
                        <a:cs typeface="B Nazanin" panose="00000400000000000000" pitchFamily="2" charset="-78"/>
                      </a:endParaRPr>
                    </a:p>
                  </a:txBody>
                  <a:tcPr/>
                </a:tc>
                <a:tc>
                  <a:txBody>
                    <a:bodyPr/>
                    <a:lstStyle/>
                    <a:p>
                      <a:pPr algn="ctr"/>
                      <a:r>
                        <a:rPr lang="en-US" sz="1800" b="0" i="0" u="none" strike="noStrike" kern="1200" baseline="0" dirty="0" smtClean="0">
                          <a:solidFill>
                            <a:schemeClr val="dk1"/>
                          </a:solidFill>
                          <a:latin typeface="+mn-lt"/>
                          <a:ea typeface="+mn-ea"/>
                          <a:cs typeface="+mn-cs"/>
                        </a:rPr>
                        <a:t>Personal TV</a:t>
                      </a:r>
                      <a:endParaRPr lang="en-US" dirty="0">
                        <a:cs typeface="B Nazanin" panose="00000400000000000000" pitchFamily="2" charset="-78"/>
                      </a:endParaRPr>
                    </a:p>
                  </a:txBody>
                  <a:tcPr/>
                </a:tc>
                <a:tc>
                  <a:txBody>
                    <a:bodyPr/>
                    <a:lstStyle/>
                    <a:p>
                      <a:pPr algn="ctr"/>
                      <a:r>
                        <a:rPr lang="fa-IR" dirty="0" smtClean="0">
                          <a:cs typeface="B Nazanin" panose="00000400000000000000" pitchFamily="2" charset="-78"/>
                        </a:rPr>
                        <a:t>6</a:t>
                      </a:r>
                      <a:endParaRPr lang="en-US" dirty="0">
                        <a:cs typeface="B Nazanin" panose="00000400000000000000" pitchFamily="2" charset="-78"/>
                      </a:endParaRPr>
                    </a:p>
                  </a:txBody>
                  <a:tcPr/>
                </a:tc>
              </a:tr>
              <a:tr h="370840">
                <a:tc>
                  <a:txBody>
                    <a:bodyPr/>
                    <a:lstStyle/>
                    <a:p>
                      <a:pPr algn="ctr" rtl="1"/>
                      <a:r>
                        <a:rPr lang="fa-IR" dirty="0" smtClean="0">
                          <a:cs typeface="B Nazanin" panose="00000400000000000000" pitchFamily="2" charset="-78"/>
                        </a:rPr>
                        <a:t>ارائه</a:t>
                      </a:r>
                      <a:r>
                        <a:rPr lang="fa-IR" baseline="0" dirty="0" smtClean="0">
                          <a:cs typeface="B Nazanin" panose="00000400000000000000" pitchFamily="2" charset="-78"/>
                        </a:rPr>
                        <a:t> برنامه های تلویزیون بر بستر </a:t>
                      </a:r>
                      <a:r>
                        <a:rPr lang="en-US" baseline="0" dirty="0" smtClean="0">
                          <a:cs typeface="B Nazanin" panose="00000400000000000000" pitchFamily="2" charset="-78"/>
                        </a:rPr>
                        <a:t>VR</a:t>
                      </a:r>
                      <a:endParaRPr lang="en-US" dirty="0">
                        <a:cs typeface="B Nazanin" panose="00000400000000000000" pitchFamily="2" charset="-78"/>
                      </a:endParaRPr>
                    </a:p>
                  </a:txBody>
                  <a:tcPr/>
                </a:tc>
                <a:tc>
                  <a:txBody>
                    <a:bodyPr/>
                    <a:lstStyle/>
                    <a:p>
                      <a:pPr algn="ctr"/>
                      <a:r>
                        <a:rPr lang="en-US" dirty="0" smtClean="0">
                          <a:cs typeface="B Nazanin" panose="00000400000000000000" pitchFamily="2" charset="-78"/>
                        </a:rPr>
                        <a:t>VR</a:t>
                      </a:r>
                      <a:r>
                        <a:rPr lang="en-US" baseline="0" dirty="0" smtClean="0">
                          <a:cs typeface="B Nazanin" panose="00000400000000000000" pitchFamily="2" charset="-78"/>
                        </a:rPr>
                        <a:t> TV</a:t>
                      </a:r>
                      <a:endParaRPr lang="en-US" dirty="0">
                        <a:cs typeface="B Nazanin" panose="00000400000000000000" pitchFamily="2" charset="-78"/>
                      </a:endParaRPr>
                    </a:p>
                  </a:txBody>
                  <a:tcPr/>
                </a:tc>
                <a:tc>
                  <a:txBody>
                    <a:bodyPr/>
                    <a:lstStyle/>
                    <a:p>
                      <a:pPr algn="ctr"/>
                      <a:r>
                        <a:rPr lang="fa-IR" dirty="0" smtClean="0">
                          <a:cs typeface="B Nazanin" panose="00000400000000000000" pitchFamily="2" charset="-78"/>
                        </a:rPr>
                        <a:t>7</a:t>
                      </a:r>
                      <a:endParaRPr lang="en-US" dirty="0">
                        <a:cs typeface="B Nazanin" panose="00000400000000000000" pitchFamily="2" charset="-78"/>
                      </a:endParaRPr>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0020488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Connected TV</a:t>
            </a:r>
            <a:endParaRPr lang="en-US" dirty="0">
              <a:cs typeface="B Titr" panose="00000700000000000000" pitchFamily="2" charset="-78"/>
            </a:endParaRPr>
          </a:p>
        </p:txBody>
      </p:sp>
      <p:sp>
        <p:nvSpPr>
          <p:cNvPr id="3" name="Content Placeholder 2"/>
          <p:cNvSpPr>
            <a:spLocks noGrp="1"/>
          </p:cNvSpPr>
          <p:nvPr>
            <p:ph idx="1"/>
          </p:nvPr>
        </p:nvSpPr>
        <p:spPr>
          <a:xfrm>
            <a:off x="1104293" y="1321398"/>
            <a:ext cx="8946541" cy="2561285"/>
          </a:xfrm>
        </p:spPr>
        <p:txBody>
          <a:bodyPr>
            <a:normAutofit/>
          </a:bodyPr>
          <a:lstStyle/>
          <a:p>
            <a:pPr algn="just" rtl="1"/>
            <a:r>
              <a:rPr lang="fa-IR" dirty="0">
                <a:cs typeface="B Nazanin" panose="00000400000000000000" pitchFamily="2" charset="-78"/>
              </a:rPr>
              <a:t>همگرایی تلویزیون و اینترنت از طریق یکپارچه سازی وب و تلویزیون ایجاد شده است. تنها با یک کلیک، </a:t>
            </a:r>
            <a:r>
              <a:rPr lang="fa-IR" dirty="0" smtClean="0">
                <a:cs typeface="B Nazanin" panose="00000400000000000000" pitchFamily="2" charset="-78"/>
              </a:rPr>
              <a:t>بیننده</a:t>
            </a:r>
            <a:r>
              <a:rPr lang="en-US" dirty="0" smtClean="0">
                <a:cs typeface="B Nazanin" panose="00000400000000000000" pitchFamily="2" charset="-78"/>
              </a:rPr>
              <a:t> </a:t>
            </a:r>
            <a:r>
              <a:rPr lang="fa-IR" dirty="0" smtClean="0">
                <a:cs typeface="B Nazanin" panose="00000400000000000000" pitchFamily="2" charset="-78"/>
              </a:rPr>
              <a:t>می </a:t>
            </a:r>
            <a:r>
              <a:rPr lang="fa-IR" dirty="0">
                <a:cs typeface="B Nazanin" panose="00000400000000000000" pitchFamily="2" charset="-78"/>
              </a:rPr>
              <a:t>تواند به اطلاعات اضافی یک برنامه دسترسی داشته باشد. </a:t>
            </a:r>
            <a:r>
              <a:rPr lang="en-US" dirty="0">
                <a:cs typeface="B Nazanin" panose="00000400000000000000" pitchFamily="2" charset="-78"/>
              </a:rPr>
              <a:t>Connected TV </a:t>
            </a:r>
            <a:r>
              <a:rPr lang="fa-IR" dirty="0">
                <a:cs typeface="B Nazanin" panose="00000400000000000000" pitchFamily="2" charset="-78"/>
              </a:rPr>
              <a:t>به معنای ادغام ویژگی </a:t>
            </a:r>
            <a:r>
              <a:rPr lang="fa-IR" dirty="0" smtClean="0">
                <a:cs typeface="B Nazanin" panose="00000400000000000000" pitchFamily="2" charset="-78"/>
              </a:rPr>
              <a:t>مشاهده</a:t>
            </a:r>
            <a:r>
              <a:rPr lang="en-US" dirty="0" smtClean="0">
                <a:cs typeface="B Nazanin" panose="00000400000000000000" pitchFamily="2" charset="-78"/>
              </a:rPr>
              <a:t> </a:t>
            </a:r>
            <a:r>
              <a:rPr lang="fa-IR" dirty="0" smtClean="0">
                <a:cs typeface="B Nazanin" panose="00000400000000000000" pitchFamily="2" charset="-78"/>
              </a:rPr>
              <a:t>چند </a:t>
            </a:r>
            <a:r>
              <a:rPr lang="fa-IR" dirty="0">
                <a:cs typeface="B Nazanin" panose="00000400000000000000" pitchFamily="2" charset="-78"/>
              </a:rPr>
              <a:t>برنامه توام در تلویزیون و ویژگی کلیک محور وب است. به عنوان مثال، اطلاعات اضافی در رابطه با فیلم </a:t>
            </a:r>
            <a:r>
              <a:rPr lang="fa-IR" dirty="0" smtClean="0">
                <a:cs typeface="B Nazanin" panose="00000400000000000000" pitchFamily="2" charset="-78"/>
              </a:rPr>
              <a:t>در</a:t>
            </a:r>
            <a:r>
              <a:rPr lang="en-US" dirty="0" smtClean="0">
                <a:cs typeface="B Nazanin" panose="00000400000000000000" pitchFamily="2" charset="-78"/>
              </a:rPr>
              <a:t> </a:t>
            </a:r>
            <a:r>
              <a:rPr lang="fa-IR" dirty="0" smtClean="0">
                <a:cs typeface="B Nazanin" panose="00000400000000000000" pitchFamily="2" charset="-78"/>
              </a:rPr>
              <a:t>حال </a:t>
            </a:r>
            <a:r>
              <a:rPr lang="fa-IR" dirty="0">
                <a:cs typeface="B Nazanin" panose="00000400000000000000" pitchFamily="2" charset="-78"/>
              </a:rPr>
              <a:t>پخش بدون نیاز به تغییر وسیله، ممکن است. </a:t>
            </a:r>
            <a:r>
              <a:rPr lang="en-US" dirty="0">
                <a:cs typeface="B Nazanin" panose="00000400000000000000" pitchFamily="2" charset="-78"/>
              </a:rPr>
              <a:t>Connected TV ، </a:t>
            </a:r>
            <a:r>
              <a:rPr lang="fa-IR" dirty="0">
                <a:cs typeface="B Nazanin" panose="00000400000000000000" pitchFamily="2" charset="-78"/>
              </a:rPr>
              <a:t>دنیای گسترده اپلیکیشن ها )</a:t>
            </a:r>
            <a:r>
              <a:rPr lang="fa-IR" dirty="0" smtClean="0">
                <a:cs typeface="B Nazanin" panose="00000400000000000000" pitchFamily="2" charset="-78"/>
              </a:rPr>
              <a:t>از</a:t>
            </a:r>
            <a:r>
              <a:rPr lang="en-US" dirty="0" smtClean="0">
                <a:cs typeface="B Nazanin" panose="00000400000000000000" pitchFamily="2" charset="-78"/>
              </a:rPr>
              <a:t> </a:t>
            </a:r>
            <a:r>
              <a:rPr lang="fa-IR" dirty="0" smtClean="0">
                <a:cs typeface="B Nazanin" panose="00000400000000000000" pitchFamily="2" charset="-78"/>
              </a:rPr>
              <a:t>برنامه </a:t>
            </a:r>
            <a:r>
              <a:rPr lang="fa-IR" dirty="0">
                <a:cs typeface="B Nazanin" panose="00000400000000000000" pitchFamily="2" charset="-78"/>
              </a:rPr>
              <a:t>های هواشناسی گرفته تا پیش بینی بازار سهام( را بر روی صفحه بزرگ تلویزیون می آورد. امروزه، </a:t>
            </a:r>
            <a:r>
              <a:rPr lang="fa-IR" dirty="0" smtClean="0">
                <a:cs typeface="B Nazanin" panose="00000400000000000000" pitchFamily="2" charset="-78"/>
              </a:rPr>
              <a:t>خدماتی</a:t>
            </a:r>
            <a:r>
              <a:rPr lang="en-US" dirty="0" smtClean="0">
                <a:cs typeface="B Nazanin" panose="00000400000000000000" pitchFamily="2" charset="-78"/>
              </a:rPr>
              <a:t> </a:t>
            </a:r>
            <a:r>
              <a:rPr lang="fa-IR" dirty="0" smtClean="0">
                <a:cs typeface="B Nazanin" panose="00000400000000000000" pitchFamily="2" charset="-78"/>
              </a:rPr>
              <a:t>که </a:t>
            </a:r>
            <a:r>
              <a:rPr lang="fa-IR" dirty="0">
                <a:cs typeface="B Nazanin" panose="00000400000000000000" pitchFamily="2" charset="-78"/>
              </a:rPr>
              <a:t>توسط پلت فرم </a:t>
            </a:r>
            <a:r>
              <a:rPr lang="en-US" dirty="0">
                <a:cs typeface="B Nazanin" panose="00000400000000000000" pitchFamily="2" charset="-78"/>
              </a:rPr>
              <a:t>Yahoo Connected TV </a:t>
            </a:r>
            <a:r>
              <a:rPr lang="fa-IR" dirty="0">
                <a:cs typeface="B Nazanin" panose="00000400000000000000" pitchFamily="2" charset="-78"/>
              </a:rPr>
              <a:t>ایجاد شده است شامل سرویس ارائه ویدئو </a:t>
            </a:r>
            <a:r>
              <a:rPr lang="en-US" dirty="0" err="1">
                <a:cs typeface="B Nazanin" panose="00000400000000000000" pitchFamily="2" charset="-78"/>
              </a:rPr>
              <a:t>Vimeo</a:t>
            </a:r>
            <a:r>
              <a:rPr lang="en-US" dirty="0">
                <a:cs typeface="B Nazanin" panose="00000400000000000000" pitchFamily="2" charset="-78"/>
              </a:rPr>
              <a:t> ، </a:t>
            </a:r>
            <a:r>
              <a:rPr lang="fa-IR" dirty="0">
                <a:cs typeface="B Nazanin" panose="00000400000000000000" pitchFamily="2" charset="-78"/>
              </a:rPr>
              <a:t>پلت </a:t>
            </a:r>
            <a:r>
              <a:rPr lang="fa-IR" dirty="0" smtClean="0">
                <a:cs typeface="B Nazanin" panose="00000400000000000000" pitchFamily="2" charset="-78"/>
              </a:rPr>
              <a:t>فرم</a:t>
            </a:r>
            <a:r>
              <a:rPr lang="en-US" dirty="0" smtClean="0">
                <a:cs typeface="B Nazanin" panose="00000400000000000000" pitchFamily="2" charset="-78"/>
              </a:rPr>
              <a:t> </a:t>
            </a:r>
            <a:r>
              <a:rPr lang="fa-IR" dirty="0" smtClean="0">
                <a:cs typeface="B Nazanin" panose="00000400000000000000" pitchFamily="2" charset="-78"/>
              </a:rPr>
              <a:t>اشتراک </a:t>
            </a:r>
            <a:r>
              <a:rPr lang="fa-IR" dirty="0">
                <a:cs typeface="B Nazanin" panose="00000400000000000000" pitchFamily="2" charset="-78"/>
              </a:rPr>
              <a:t>گذاری تصویر </a:t>
            </a:r>
            <a:r>
              <a:rPr lang="en-US" dirty="0" err="1">
                <a:cs typeface="B Nazanin" panose="00000400000000000000" pitchFamily="2" charset="-78"/>
              </a:rPr>
              <a:t>Joomeo</a:t>
            </a:r>
            <a:r>
              <a:rPr lang="en-US" dirty="0">
                <a:cs typeface="B Nazanin" panose="00000400000000000000" pitchFamily="2" charset="-78"/>
              </a:rPr>
              <a:t> </a:t>
            </a:r>
            <a:r>
              <a:rPr lang="fa-IR" dirty="0">
                <a:cs typeface="B Nazanin" panose="00000400000000000000" pitchFamily="2" charset="-78"/>
              </a:rPr>
              <a:t>و سرویس های خرید از منزل و ... می باشد.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765" y="3665113"/>
            <a:ext cx="3727247" cy="298484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1018054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rtl="1"/>
            <a:r>
              <a:rPr lang="fa-IR" dirty="0" smtClean="0">
                <a:cs typeface="B Titr" panose="00000700000000000000" pitchFamily="2" charset="-78"/>
              </a:rPr>
              <a:t>فهرست</a:t>
            </a:r>
            <a:endParaRPr lang="en-US" dirty="0">
              <a:cs typeface="B Titr" panose="00000700000000000000" pitchFamily="2" charset="-78"/>
            </a:endParaRPr>
          </a:p>
        </p:txBody>
      </p:sp>
      <p:sp>
        <p:nvSpPr>
          <p:cNvPr id="3" name="Content Placeholder 2"/>
          <p:cNvSpPr>
            <a:spLocks noGrp="1"/>
          </p:cNvSpPr>
          <p:nvPr>
            <p:ph idx="1"/>
          </p:nvPr>
        </p:nvSpPr>
        <p:spPr>
          <a:xfrm>
            <a:off x="5358793" y="1509993"/>
            <a:ext cx="3799072" cy="4669351"/>
          </a:xfrm>
        </p:spPr>
        <p:txBody>
          <a:bodyPr>
            <a:normAutofit lnSpcReduction="10000"/>
          </a:bodyPr>
          <a:lstStyle/>
          <a:p>
            <a:pPr algn="r" rtl="1">
              <a:buFont typeface="Wingdings" panose="05000000000000000000" pitchFamily="2" charset="2"/>
              <a:buChar char="Ø"/>
            </a:pPr>
            <a:r>
              <a:rPr lang="fa-IR" dirty="0" smtClean="0">
                <a:cs typeface="B Nazanin" panose="00000400000000000000" pitchFamily="2" charset="-78"/>
              </a:rPr>
              <a:t>سرویس های پخش ................................. 4</a:t>
            </a:r>
          </a:p>
          <a:p>
            <a:pPr marL="0" indent="0" algn="r" rtl="1">
              <a:buNone/>
            </a:pPr>
            <a:r>
              <a:rPr lang="fa-IR" dirty="0" smtClean="0">
                <a:cs typeface="B Nazanin" panose="00000400000000000000" pitchFamily="2" charset="-78"/>
              </a:rPr>
              <a:t>خدمات مبتنی بر سینگنال .......... 5</a:t>
            </a:r>
          </a:p>
          <a:p>
            <a:pPr marL="0" indent="0" algn="r" rtl="1">
              <a:buNone/>
            </a:pPr>
            <a:r>
              <a:rPr lang="fa-IR" dirty="0" smtClean="0">
                <a:cs typeface="B Nazanin" panose="00000400000000000000" pitchFamily="2" charset="-78"/>
              </a:rPr>
              <a:t>خدمات مبتنی بر شبکه .............. 11</a:t>
            </a:r>
          </a:p>
          <a:p>
            <a:pPr marL="0" indent="0" algn="r" rtl="1">
              <a:buNone/>
            </a:pPr>
            <a:r>
              <a:rPr lang="en-US" dirty="0" smtClean="0">
                <a:cs typeface="B Nazanin" panose="00000400000000000000" pitchFamily="2" charset="-78"/>
              </a:rPr>
              <a:t>IPTV</a:t>
            </a:r>
            <a:r>
              <a:rPr lang="fa-IR" dirty="0" smtClean="0">
                <a:cs typeface="B Nazanin" panose="00000400000000000000" pitchFamily="2" charset="-78"/>
              </a:rPr>
              <a:t> ............................................. 12</a:t>
            </a:r>
          </a:p>
          <a:p>
            <a:pPr marL="0" indent="0" algn="r" rtl="1">
              <a:buNone/>
            </a:pPr>
            <a:r>
              <a:rPr lang="en-US" dirty="0" smtClean="0">
                <a:cs typeface="B Nazanin" panose="00000400000000000000" pitchFamily="2" charset="-78"/>
              </a:rPr>
              <a:t>OTT</a:t>
            </a:r>
            <a:r>
              <a:rPr lang="fa-IR" dirty="0" smtClean="0">
                <a:cs typeface="B Nazanin" panose="00000400000000000000" pitchFamily="2" charset="-78"/>
              </a:rPr>
              <a:t> .............................................. 18</a:t>
            </a:r>
          </a:p>
          <a:p>
            <a:pPr algn="r" rtl="1">
              <a:buFont typeface="Wingdings" panose="05000000000000000000" pitchFamily="2" charset="2"/>
              <a:buChar char="Ø"/>
            </a:pPr>
            <a:r>
              <a:rPr lang="fa-IR" dirty="0" smtClean="0">
                <a:cs typeface="B Nazanin" panose="00000400000000000000" pitchFamily="2" charset="-78"/>
              </a:rPr>
              <a:t>مرور کلی ................................................ 22</a:t>
            </a:r>
          </a:p>
          <a:p>
            <a:pPr algn="r" rtl="1">
              <a:buFont typeface="Wingdings" panose="05000000000000000000" pitchFamily="2" charset="2"/>
              <a:buChar char="Ø"/>
            </a:pPr>
            <a:r>
              <a:rPr lang="fa-IR" dirty="0" smtClean="0">
                <a:cs typeface="B Nazanin" panose="00000400000000000000" pitchFamily="2" charset="-78"/>
              </a:rPr>
              <a:t>آینده تلویزیون ....................................... 26</a:t>
            </a:r>
          </a:p>
          <a:p>
            <a:pPr algn="r" rtl="1">
              <a:buFont typeface="Wingdings" panose="05000000000000000000" pitchFamily="2" charset="2"/>
              <a:buChar char="Ø"/>
            </a:pPr>
            <a:r>
              <a:rPr lang="fa-IR" dirty="0" smtClean="0">
                <a:cs typeface="B Nazanin" panose="00000400000000000000" pitchFamily="2" charset="-78"/>
              </a:rPr>
              <a:t>پلتفرم های سخت افزاری ................... 40</a:t>
            </a:r>
          </a:p>
          <a:p>
            <a:pPr algn="r" rtl="1">
              <a:buFont typeface="Wingdings" panose="05000000000000000000" pitchFamily="2" charset="2"/>
              <a:buChar char="Ø"/>
            </a:pPr>
            <a:r>
              <a:rPr lang="en-US" dirty="0" smtClean="0">
                <a:cs typeface="B Nazanin" panose="00000400000000000000" pitchFamily="2" charset="-78"/>
              </a:rPr>
              <a:t> </a:t>
            </a:r>
            <a:r>
              <a:rPr lang="en-US" sz="1200" dirty="0" smtClean="0">
                <a:cs typeface="B Nazanin" panose="00000400000000000000" pitchFamily="2" charset="-78"/>
              </a:rPr>
              <a:t>Broadcast </a:t>
            </a:r>
            <a:r>
              <a:rPr lang="en-US" sz="1200" dirty="0" err="1" smtClean="0">
                <a:cs typeface="B Nazanin" panose="00000400000000000000" pitchFamily="2" charset="-78"/>
              </a:rPr>
              <a:t>Vs</a:t>
            </a:r>
            <a:r>
              <a:rPr lang="en-US" sz="1200" dirty="0" smtClean="0">
                <a:cs typeface="B Nazanin" panose="00000400000000000000" pitchFamily="2" charset="-78"/>
              </a:rPr>
              <a:t> Broadband</a:t>
            </a:r>
            <a:r>
              <a:rPr lang="fa-IR" dirty="0" smtClean="0">
                <a:cs typeface="B Nazanin" panose="00000400000000000000" pitchFamily="2" charset="-78"/>
              </a:rPr>
              <a:t>.................... 42</a:t>
            </a:r>
            <a:endParaRPr lang="en-US" dirty="0" smtClean="0">
              <a:cs typeface="B Nazanin" panose="00000400000000000000" pitchFamily="2" charset="-78"/>
            </a:endParaRPr>
          </a:p>
          <a:p>
            <a:pPr algn="r" rtl="1">
              <a:buFont typeface="Wingdings" panose="05000000000000000000" pitchFamily="2" charset="2"/>
              <a:buChar char="Ø"/>
            </a:pPr>
            <a:r>
              <a:rPr lang="fa-IR" dirty="0" smtClean="0">
                <a:cs typeface="B Nazanin" panose="00000400000000000000" pitchFamily="2" charset="-78"/>
              </a:rPr>
              <a:t>خدمات تلویزیونی ................................. 49  </a:t>
            </a:r>
          </a:p>
          <a:p>
            <a:pPr algn="r" rtl="1">
              <a:buFont typeface="Wingdings" panose="05000000000000000000" pitchFamily="2" charset="2"/>
              <a:buChar char="Ø"/>
            </a:pPr>
            <a:r>
              <a:rPr lang="fa-IR" dirty="0" smtClean="0">
                <a:cs typeface="B Nazanin" panose="00000400000000000000" pitchFamily="2" charset="-78"/>
              </a:rPr>
              <a:t>شرکت های فعال .................................. 66</a:t>
            </a:r>
          </a:p>
          <a:p>
            <a:pPr algn="r" rtl="1"/>
            <a:endParaRPr lang="en-US" dirty="0">
              <a:cs typeface="B Nazanin" panose="00000400000000000000" pitchFamily="2" charset="-78"/>
            </a:endParaRPr>
          </a:p>
        </p:txBody>
      </p:sp>
      <p:sp>
        <p:nvSpPr>
          <p:cNvPr id="5" name="Content Placeholder 2"/>
          <p:cNvSpPr txBox="1">
            <a:spLocks/>
          </p:cNvSpPr>
          <p:nvPr/>
        </p:nvSpPr>
        <p:spPr>
          <a:xfrm>
            <a:off x="1559721" y="1509992"/>
            <a:ext cx="3799072" cy="46693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gn="r" rtl="1">
              <a:buFont typeface="Wingdings" panose="05000000000000000000" pitchFamily="2" charset="2"/>
              <a:buChar char="Ø"/>
            </a:pPr>
            <a:r>
              <a:rPr lang="fa-IR" dirty="0" smtClean="0">
                <a:cs typeface="B Nazanin" panose="00000400000000000000" pitchFamily="2" charset="-78"/>
              </a:rPr>
              <a:t>مورد مطالعاتی ...................................... 95</a:t>
            </a:r>
          </a:p>
          <a:p>
            <a:pPr algn="r" rtl="1">
              <a:buFont typeface="Wingdings" panose="05000000000000000000" pitchFamily="2" charset="2"/>
              <a:buChar char="Ø"/>
            </a:pPr>
            <a:r>
              <a:rPr lang="fa-IR" dirty="0" smtClean="0">
                <a:cs typeface="B Nazanin" panose="00000400000000000000" pitchFamily="2" charset="-78"/>
              </a:rPr>
              <a:t>مهمترین پلتفرم های دنیا ............... 125</a:t>
            </a:r>
          </a:p>
          <a:p>
            <a:pPr marL="0" indent="0" algn="r" rtl="1">
              <a:buFont typeface="Wingdings 3" charset="2"/>
              <a:buNone/>
            </a:pPr>
            <a:r>
              <a:rPr lang="fa-IR" sz="1200" dirty="0" smtClean="0">
                <a:cs typeface="B Nazanin" panose="00000400000000000000" pitchFamily="2" charset="-78"/>
              </a:rPr>
              <a:t>مهمترین تلویزیونی های اینترنتی دنیا </a:t>
            </a:r>
            <a:r>
              <a:rPr lang="fa-IR" dirty="0" smtClean="0">
                <a:cs typeface="B Nazanin" panose="00000400000000000000" pitchFamily="2" charset="-78"/>
              </a:rPr>
              <a:t>............................. 129</a:t>
            </a:r>
          </a:p>
          <a:p>
            <a:pPr marL="0" indent="0" algn="r" rtl="1">
              <a:buFont typeface="Wingdings 3" charset="2"/>
              <a:buNone/>
            </a:pPr>
            <a:r>
              <a:rPr lang="fa-IR" sz="1200" dirty="0" smtClean="0">
                <a:cs typeface="B Nazanin" panose="00000400000000000000" pitchFamily="2" charset="-78"/>
              </a:rPr>
              <a:t>مهمترین تلویزیون های اینترنتی ایرانی </a:t>
            </a:r>
            <a:r>
              <a:rPr lang="fa-IR" dirty="0" smtClean="0">
                <a:cs typeface="B Nazanin" panose="00000400000000000000" pitchFamily="2" charset="-78"/>
              </a:rPr>
              <a:t>............................ 147</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183042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Connected TV</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0" indent="0" algn="just" rtl="1">
              <a:buNone/>
            </a:pPr>
            <a:r>
              <a:rPr lang="en-US" dirty="0">
                <a:cs typeface="B Nazanin" panose="00000400000000000000" pitchFamily="2" charset="-78"/>
              </a:rPr>
              <a:t>Connected TV </a:t>
            </a:r>
            <a:r>
              <a:rPr lang="fa-IR" dirty="0">
                <a:cs typeface="B Nazanin" panose="00000400000000000000" pitchFamily="2" charset="-78"/>
              </a:rPr>
              <a:t>باعث استفاده بهتری از ساختار توزیع اینترنت می شود. بازیگران جدید با </a:t>
            </a:r>
            <a:r>
              <a:rPr lang="fa-IR" dirty="0" smtClean="0">
                <a:cs typeface="B Nazanin" panose="00000400000000000000" pitchFamily="2" charset="-78"/>
              </a:rPr>
              <a:t>خدمات</a:t>
            </a:r>
            <a:br>
              <a:rPr lang="fa-IR" dirty="0" smtClean="0">
                <a:cs typeface="B Nazanin" panose="00000400000000000000" pitchFamily="2" charset="-78"/>
              </a:rPr>
            </a:br>
            <a:r>
              <a:rPr lang="en-US" dirty="0" smtClean="0">
                <a:cs typeface="B Nazanin" panose="00000400000000000000" pitchFamily="2" charset="-78"/>
              </a:rPr>
              <a:t>On-demand</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وارد بازار ویدئو می شوند و درامد خود را از طریق مدل های پرداخت به ازای تماشا </a:t>
            </a:r>
            <a:r>
              <a:rPr lang="en-US" dirty="0" smtClean="0">
                <a:cs typeface="B Nazanin" panose="00000400000000000000" pitchFamily="2" charset="-78"/>
              </a:rPr>
              <a:t>T-VOD </a:t>
            </a:r>
            <a:r>
              <a:rPr lang="fa-IR" dirty="0" smtClean="0">
                <a:cs typeface="B Nazanin" panose="00000400000000000000" pitchFamily="2" charset="-78"/>
              </a:rPr>
              <a:t>و</a:t>
            </a:r>
            <a:r>
              <a:rPr lang="en-US" dirty="0" smtClean="0">
                <a:cs typeface="B Nazanin" panose="00000400000000000000" pitchFamily="2" charset="-78"/>
              </a:rPr>
              <a:t> </a:t>
            </a:r>
            <a:r>
              <a:rPr lang="fa-IR" dirty="0" smtClean="0">
                <a:cs typeface="B Nazanin" panose="00000400000000000000" pitchFamily="2" charset="-78"/>
              </a:rPr>
              <a:t>یا </a:t>
            </a:r>
            <a:r>
              <a:rPr lang="fa-IR" dirty="0">
                <a:cs typeface="B Nazanin" panose="00000400000000000000" pitchFamily="2" charset="-78"/>
              </a:rPr>
              <a:t>حق اشتراک </a:t>
            </a:r>
            <a:r>
              <a:rPr lang="en-US" dirty="0" smtClean="0">
                <a:cs typeface="B Nazanin" panose="00000400000000000000" pitchFamily="2" charset="-78"/>
              </a:rPr>
              <a:t>S-VOD </a:t>
            </a:r>
            <a:r>
              <a:rPr lang="fa-IR" dirty="0" smtClean="0">
                <a:cs typeface="B Nazanin" panose="00000400000000000000" pitchFamily="2" charset="-78"/>
              </a:rPr>
              <a:t>ایجاد </a:t>
            </a:r>
            <a:r>
              <a:rPr lang="fa-IR" dirty="0">
                <a:cs typeface="B Nazanin" panose="00000400000000000000" pitchFamily="2" charset="-78"/>
              </a:rPr>
              <a:t>می کنند. در جدول زیر، ارائه دهندگان خدمات ویدئو آنلاین معرفی شده است.</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7934" y="3504065"/>
            <a:ext cx="8737295" cy="268498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3137875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Social TV</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0" indent="0" algn="just" rtl="1">
              <a:buNone/>
            </a:pPr>
            <a:r>
              <a:rPr lang="fa-IR" dirty="0" smtClean="0">
                <a:cs typeface="B Nazanin" panose="00000400000000000000" pitchFamily="2" charset="-78"/>
              </a:rPr>
              <a:t>تلویزیون </a:t>
            </a:r>
            <a:r>
              <a:rPr lang="fa-IR" dirty="0">
                <a:cs typeface="B Nazanin" panose="00000400000000000000" pitchFamily="2" charset="-78"/>
              </a:rPr>
              <a:t>های سنتی در قیاس با </a:t>
            </a:r>
            <a:r>
              <a:rPr lang="en-US" dirty="0">
                <a:cs typeface="B Nazanin" panose="00000400000000000000" pitchFamily="2" charset="-78"/>
              </a:rPr>
              <a:t>YouTube </a:t>
            </a:r>
            <a:r>
              <a:rPr lang="fa-IR" dirty="0">
                <a:cs typeface="B Nazanin" panose="00000400000000000000" pitchFamily="2" charset="-78"/>
              </a:rPr>
              <a:t>و </a:t>
            </a:r>
            <a:r>
              <a:rPr lang="en-US" dirty="0" err="1">
                <a:cs typeface="B Nazanin" panose="00000400000000000000" pitchFamily="2" charset="-78"/>
              </a:rPr>
              <a:t>Vimeo</a:t>
            </a:r>
            <a:r>
              <a:rPr lang="en-US" dirty="0">
                <a:cs typeface="B Nazanin" panose="00000400000000000000" pitchFamily="2" charset="-78"/>
              </a:rPr>
              <a:t> </a:t>
            </a:r>
            <a:r>
              <a:rPr lang="fa-IR" dirty="0">
                <a:cs typeface="B Nazanin" panose="00000400000000000000" pitchFamily="2" charset="-78"/>
              </a:rPr>
              <a:t>فاقد کانال ارتباط اجتماعی زنده می باشد. </a:t>
            </a:r>
            <a:r>
              <a:rPr lang="fa-IR" dirty="0" smtClean="0">
                <a:cs typeface="B Nazanin" panose="00000400000000000000" pitchFamily="2" charset="-78"/>
              </a:rPr>
              <a:t>کاربران</a:t>
            </a:r>
            <a:r>
              <a:rPr lang="en-US" dirty="0" smtClean="0">
                <a:cs typeface="B Nazanin" panose="00000400000000000000" pitchFamily="2" charset="-78"/>
              </a:rPr>
              <a:t> </a:t>
            </a:r>
            <a:r>
              <a:rPr lang="fa-IR" dirty="0" smtClean="0">
                <a:cs typeface="B Nazanin" panose="00000400000000000000" pitchFamily="2" charset="-78"/>
              </a:rPr>
              <a:t>پلت </a:t>
            </a:r>
            <a:r>
              <a:rPr lang="fa-IR" dirty="0">
                <a:cs typeface="B Nazanin" panose="00000400000000000000" pitchFamily="2" charset="-78"/>
              </a:rPr>
              <a:t>فرم های ویدئویی می توانند نظرات خود را در مورد ویدئوهای آپلود شده بیان کنند، در شبکه های </a:t>
            </a:r>
            <a:r>
              <a:rPr lang="fa-IR" dirty="0" smtClean="0">
                <a:cs typeface="B Nazanin" panose="00000400000000000000" pitchFamily="2" charset="-78"/>
              </a:rPr>
              <a:t>اجتماعی</a:t>
            </a:r>
            <a:r>
              <a:rPr lang="en-US" dirty="0" smtClean="0">
                <a:cs typeface="B Nazanin" panose="00000400000000000000" pitchFamily="2" charset="-78"/>
              </a:rPr>
              <a:t> </a:t>
            </a:r>
            <a:r>
              <a:rPr lang="fa-IR" dirty="0" smtClean="0">
                <a:cs typeface="B Nazanin" panose="00000400000000000000" pitchFamily="2" charset="-78"/>
              </a:rPr>
              <a:t>به </a:t>
            </a:r>
            <a:r>
              <a:rPr lang="fa-IR" dirty="0">
                <a:cs typeface="B Nazanin" panose="00000400000000000000" pitchFamily="2" charset="-78"/>
              </a:rPr>
              <a:t>اشتراک بگذارند و یا به آن امتیاز دهند و اعمال دیگری که حاکی از نقش کاربران در امر ارتباط با رسانه </a:t>
            </a:r>
            <a:r>
              <a:rPr lang="fa-IR" dirty="0" smtClean="0">
                <a:cs typeface="B Nazanin" panose="00000400000000000000" pitchFamily="2" charset="-78"/>
              </a:rPr>
              <a:t>است.</a:t>
            </a:r>
            <a:r>
              <a:rPr lang="en-US" dirty="0" smtClean="0">
                <a:cs typeface="B Nazanin" panose="00000400000000000000" pitchFamily="2" charset="-78"/>
              </a:rPr>
              <a:t> </a:t>
            </a:r>
            <a:r>
              <a:rPr lang="fa-IR" dirty="0" smtClean="0">
                <a:cs typeface="B Nazanin" panose="00000400000000000000" pitchFamily="2" charset="-78"/>
              </a:rPr>
              <a:t>تلویزیون </a:t>
            </a:r>
            <a:r>
              <a:rPr lang="fa-IR" dirty="0">
                <a:cs typeface="B Nazanin" panose="00000400000000000000" pitchFamily="2" charset="-78"/>
              </a:rPr>
              <a:t>به معنای سنتی آن، فاقد این امکان اجتماعی رسانه است. در این جا، </a:t>
            </a:r>
            <a:r>
              <a:rPr lang="en-US" dirty="0">
                <a:cs typeface="B Nazanin" panose="00000400000000000000" pitchFamily="2" charset="-78"/>
              </a:rPr>
              <a:t>Connected TV </a:t>
            </a:r>
            <a:r>
              <a:rPr lang="fa-IR" dirty="0">
                <a:cs typeface="B Nazanin" panose="00000400000000000000" pitchFamily="2" charset="-78"/>
              </a:rPr>
              <a:t>می </a:t>
            </a:r>
            <a:r>
              <a:rPr lang="fa-IR" dirty="0" smtClean="0">
                <a:cs typeface="B Nazanin" panose="00000400000000000000" pitchFamily="2" charset="-78"/>
              </a:rPr>
              <a:t>تواند</a:t>
            </a:r>
            <a:r>
              <a:rPr lang="en-US" dirty="0" smtClean="0">
                <a:cs typeface="B Nazanin" panose="00000400000000000000" pitchFamily="2" charset="-78"/>
              </a:rPr>
              <a:t> </a:t>
            </a:r>
            <a:r>
              <a:rPr lang="fa-IR" dirty="0" smtClean="0">
                <a:cs typeface="B Nazanin" panose="00000400000000000000" pitchFamily="2" charset="-78"/>
              </a:rPr>
              <a:t>باعث </a:t>
            </a:r>
            <a:r>
              <a:rPr lang="fa-IR" dirty="0">
                <a:cs typeface="B Nazanin" panose="00000400000000000000" pitchFamily="2" charset="-78"/>
              </a:rPr>
              <a:t>ارتقای تلویزیون سنتی </a:t>
            </a:r>
            <a:r>
              <a:rPr lang="fa-IR" dirty="0" smtClean="0">
                <a:cs typeface="B Nazanin" panose="00000400000000000000" pitchFamily="2" charset="-78"/>
              </a:rPr>
              <a:t>شود.</a:t>
            </a:r>
            <a:r>
              <a:rPr lang="en-US" dirty="0" smtClean="0">
                <a:cs typeface="B Nazanin" panose="00000400000000000000" pitchFamily="2" charset="-78"/>
              </a:rPr>
              <a:t> 	</a:t>
            </a:r>
          </a:p>
          <a:p>
            <a:pPr marL="0" indent="0" algn="just" rtl="1">
              <a:buNone/>
            </a:pPr>
            <a:r>
              <a:rPr lang="fa-IR" dirty="0" smtClean="0">
                <a:cs typeface="B Nazanin" panose="00000400000000000000" pitchFamily="2" charset="-78"/>
              </a:rPr>
              <a:t>در </a:t>
            </a:r>
            <a:r>
              <a:rPr lang="fa-IR" dirty="0">
                <a:cs typeface="B Nazanin" panose="00000400000000000000" pitchFamily="2" charset="-78"/>
              </a:rPr>
              <a:t>وب، امکان تعامل کاربر با رسانه در حین پخش ویدئو امری طبیعی است. به عنوان مثال، کنفرانس هایی که </a:t>
            </a:r>
            <a:r>
              <a:rPr lang="fa-IR" dirty="0" smtClean="0">
                <a:cs typeface="B Nazanin" panose="00000400000000000000" pitchFamily="2" charset="-78"/>
              </a:rPr>
              <a:t>به</a:t>
            </a:r>
            <a:r>
              <a:rPr lang="en-US" dirty="0" smtClean="0">
                <a:cs typeface="B Nazanin" panose="00000400000000000000" pitchFamily="2" charset="-78"/>
              </a:rPr>
              <a:t> </a:t>
            </a:r>
            <a:r>
              <a:rPr lang="fa-IR" dirty="0" smtClean="0">
                <a:cs typeface="B Nazanin" panose="00000400000000000000" pitchFamily="2" charset="-78"/>
              </a:rPr>
              <a:t>صورت </a:t>
            </a:r>
            <a:r>
              <a:rPr lang="fa-IR" dirty="0">
                <a:cs typeface="B Nazanin" panose="00000400000000000000" pitchFamily="2" charset="-78"/>
              </a:rPr>
              <a:t>زنده در حال پخش است، با در نظر گرفتن جعبه های گفت و گو و امکان به اشتراک گذاری در شبکه </a:t>
            </a:r>
            <a:r>
              <a:rPr lang="fa-IR" dirty="0" smtClean="0">
                <a:cs typeface="B Nazanin" panose="00000400000000000000" pitchFamily="2" charset="-78"/>
              </a:rPr>
              <a:t>های</a:t>
            </a:r>
            <a:r>
              <a:rPr lang="en-US" dirty="0" smtClean="0">
                <a:cs typeface="B Nazanin" panose="00000400000000000000" pitchFamily="2" charset="-78"/>
              </a:rPr>
              <a:t> </a:t>
            </a:r>
            <a:r>
              <a:rPr lang="fa-IR" dirty="0" smtClean="0">
                <a:cs typeface="B Nazanin" panose="00000400000000000000" pitchFamily="2" charset="-78"/>
              </a:rPr>
              <a:t>اجتماعی</a:t>
            </a:r>
            <a:r>
              <a:rPr lang="fa-IR" dirty="0">
                <a:cs typeface="B Nazanin" panose="00000400000000000000" pitchFamily="2" charset="-78"/>
              </a:rPr>
              <a:t>، میزان مشارکت کاربران را بالا می برد.</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0928031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Social TV</a:t>
            </a:r>
            <a:endParaRPr lang="en-US" dirty="0">
              <a:cs typeface="B Titr" panose="00000700000000000000" pitchFamily="2" charset="-78"/>
            </a:endParaRPr>
          </a:p>
        </p:txBody>
      </p:sp>
      <p:sp>
        <p:nvSpPr>
          <p:cNvPr id="3" name="Content Placeholder 2"/>
          <p:cNvSpPr>
            <a:spLocks noGrp="1"/>
          </p:cNvSpPr>
          <p:nvPr>
            <p:ph idx="1"/>
          </p:nvPr>
        </p:nvSpPr>
        <p:spPr/>
        <p:txBody>
          <a:bodyPr>
            <a:normAutofit/>
          </a:bodyPr>
          <a:lstStyle/>
          <a:p>
            <a:pPr marL="0" indent="0" algn="just" rtl="1">
              <a:buNone/>
            </a:pPr>
            <a:r>
              <a:rPr lang="fa-IR" dirty="0">
                <a:cs typeface="B Nazanin" panose="00000400000000000000" pitchFamily="2" charset="-78"/>
              </a:rPr>
              <a:t>شبکه </a:t>
            </a:r>
            <a:r>
              <a:rPr lang="en-US" dirty="0">
                <a:cs typeface="B Nazanin" panose="00000400000000000000" pitchFamily="2" charset="-78"/>
              </a:rPr>
              <a:t>CBS </a:t>
            </a:r>
            <a:r>
              <a:rPr lang="fa-IR" dirty="0">
                <a:cs typeface="B Nazanin" panose="00000400000000000000" pitchFamily="2" charset="-78"/>
              </a:rPr>
              <a:t> </a:t>
            </a:r>
            <a:r>
              <a:rPr lang="fa-IR" dirty="0" smtClean="0">
                <a:cs typeface="B Nazanin" panose="00000400000000000000" pitchFamily="2" charset="-78"/>
              </a:rPr>
              <a:t>اخیرا </a:t>
            </a:r>
            <a:r>
              <a:rPr lang="fa-IR" dirty="0">
                <a:cs typeface="B Nazanin" panose="00000400000000000000" pitchFamily="2" charset="-78"/>
              </a:rPr>
              <a:t>برنامه ای با عنوان </a:t>
            </a:r>
            <a:r>
              <a:rPr lang="en-US" dirty="0">
                <a:cs typeface="B Nazanin" panose="00000400000000000000" pitchFamily="2" charset="-78"/>
              </a:rPr>
              <a:t>What’s Trending </a:t>
            </a:r>
            <a:r>
              <a:rPr lang="fa-IR" dirty="0">
                <a:cs typeface="B Nazanin" panose="00000400000000000000" pitchFamily="2" charset="-78"/>
              </a:rPr>
              <a:t>تولید کرده که در آن با بررسی روند مباحث </a:t>
            </a:r>
            <a:r>
              <a:rPr lang="fa-IR" dirty="0" smtClean="0">
                <a:cs typeface="B Nazanin" panose="00000400000000000000" pitchFamily="2" charset="-78"/>
              </a:rPr>
              <a:t>مطرح</a:t>
            </a:r>
            <a:r>
              <a:rPr lang="en-US" dirty="0" smtClean="0">
                <a:cs typeface="B Nazanin" panose="00000400000000000000" pitchFamily="2" charset="-78"/>
              </a:rPr>
              <a:t> </a:t>
            </a:r>
            <a:r>
              <a:rPr lang="fa-IR" dirty="0" smtClean="0">
                <a:cs typeface="B Nazanin" panose="00000400000000000000" pitchFamily="2" charset="-78"/>
              </a:rPr>
              <a:t>شده </a:t>
            </a:r>
            <a:r>
              <a:rPr lang="fa-IR" dirty="0">
                <a:cs typeface="B Nazanin" panose="00000400000000000000" pitchFamily="2" charset="-78"/>
              </a:rPr>
              <a:t>در شبکه های اجتماعی نظیر </a:t>
            </a:r>
            <a:r>
              <a:rPr lang="en-US" dirty="0">
                <a:cs typeface="B Nazanin" panose="00000400000000000000" pitchFamily="2" charset="-78"/>
              </a:rPr>
              <a:t>Twitter </a:t>
            </a:r>
            <a:r>
              <a:rPr lang="fa-IR" dirty="0">
                <a:cs typeface="B Nazanin" panose="00000400000000000000" pitchFamily="2" charset="-78"/>
              </a:rPr>
              <a:t>و یا ویدئو های محبوب در سرویس های به اشتراک گذاری </a:t>
            </a:r>
            <a:r>
              <a:rPr lang="fa-IR" dirty="0" smtClean="0">
                <a:cs typeface="B Nazanin" panose="00000400000000000000" pitchFamily="2" charset="-78"/>
              </a:rPr>
              <a:t>ویدئو،</a:t>
            </a:r>
            <a:r>
              <a:rPr lang="en-US" dirty="0" smtClean="0">
                <a:cs typeface="B Nazanin" panose="00000400000000000000" pitchFamily="2" charset="-78"/>
              </a:rPr>
              <a:t> </a:t>
            </a:r>
            <a:r>
              <a:rPr lang="fa-IR" dirty="0" smtClean="0">
                <a:cs typeface="B Nazanin" panose="00000400000000000000" pitchFamily="2" charset="-78"/>
              </a:rPr>
              <a:t>سعی </a:t>
            </a:r>
            <a:r>
              <a:rPr lang="fa-IR" dirty="0">
                <a:cs typeface="B Nazanin" panose="00000400000000000000" pitchFamily="2" charset="-78"/>
              </a:rPr>
              <a:t>می کند این مباحث را با مهمانان برنامه خود مطرح کند.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3312" y="3172753"/>
            <a:ext cx="4408548" cy="2953727"/>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582" y="3172753"/>
            <a:ext cx="4408548" cy="295372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158431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Immersive TV</a:t>
            </a:r>
            <a:endParaRPr lang="en-US" dirty="0">
              <a:cs typeface="B Titr" panose="00000700000000000000" pitchFamily="2" charset="-78"/>
            </a:endParaRPr>
          </a:p>
        </p:txBody>
      </p:sp>
      <p:sp>
        <p:nvSpPr>
          <p:cNvPr id="3" name="Content Placeholder 2"/>
          <p:cNvSpPr>
            <a:spLocks noGrp="1"/>
          </p:cNvSpPr>
          <p:nvPr>
            <p:ph idx="1"/>
          </p:nvPr>
        </p:nvSpPr>
        <p:spPr>
          <a:xfrm>
            <a:off x="1103312" y="1370634"/>
            <a:ext cx="8946541" cy="2526117"/>
          </a:xfrm>
        </p:spPr>
        <p:txBody>
          <a:bodyPr>
            <a:normAutofit/>
          </a:bodyPr>
          <a:lstStyle/>
          <a:p>
            <a:pPr marL="0" indent="0" algn="just" rtl="1">
              <a:buNone/>
            </a:pPr>
            <a:r>
              <a:rPr lang="fa-IR" dirty="0">
                <a:cs typeface="B Nazanin" panose="00000400000000000000" pitchFamily="2" charset="-78"/>
              </a:rPr>
              <a:t>شرکت </a:t>
            </a:r>
            <a:r>
              <a:rPr lang="en-US" dirty="0" smtClean="0">
                <a:cs typeface="B Nazanin" panose="00000400000000000000" pitchFamily="2" charset="-78"/>
              </a:rPr>
              <a:t>blockbuster</a:t>
            </a:r>
            <a:r>
              <a:rPr lang="fa-IR" dirty="0" smtClean="0">
                <a:cs typeface="B Nazanin" panose="00000400000000000000" pitchFamily="2" charset="-78"/>
              </a:rPr>
              <a:t> اولین </a:t>
            </a:r>
            <a:r>
              <a:rPr lang="fa-IR" dirty="0">
                <a:cs typeface="B Nazanin" panose="00000400000000000000" pitchFamily="2" charset="-78"/>
              </a:rPr>
              <a:t>فیلم </a:t>
            </a:r>
            <a:r>
              <a:rPr lang="en-US" dirty="0" smtClean="0">
                <a:cs typeface="B Nazanin" panose="00000400000000000000" pitchFamily="2" charset="-78"/>
              </a:rPr>
              <a:t>3d</a:t>
            </a:r>
            <a:r>
              <a:rPr lang="fa-IR" dirty="0" smtClean="0">
                <a:cs typeface="B Nazanin" panose="00000400000000000000" pitchFamily="2" charset="-78"/>
              </a:rPr>
              <a:t> را </a:t>
            </a:r>
            <a:r>
              <a:rPr lang="fa-IR" dirty="0">
                <a:cs typeface="B Nazanin" panose="00000400000000000000" pitchFamily="2" charset="-78"/>
              </a:rPr>
              <a:t>وارد بازار نمود. در حال حاضر بسیاری از </a:t>
            </a:r>
            <a:r>
              <a:rPr lang="fa-IR" dirty="0" smtClean="0">
                <a:cs typeface="B Nazanin" panose="00000400000000000000" pitchFamily="2" charset="-78"/>
              </a:rPr>
              <a:t>کارگردانان مشهور </a:t>
            </a:r>
            <a:r>
              <a:rPr lang="fa-IR" dirty="0">
                <a:cs typeface="B Nazanin" panose="00000400000000000000" pitchFamily="2" charset="-78"/>
              </a:rPr>
              <a:t>هالیوود به ساخت فیلم های </a:t>
            </a:r>
            <a:r>
              <a:rPr lang="en-US" dirty="0" smtClean="0">
                <a:cs typeface="B Nazanin" panose="00000400000000000000" pitchFamily="2" charset="-78"/>
              </a:rPr>
              <a:t>3d </a:t>
            </a:r>
            <a:r>
              <a:rPr lang="fa-IR" dirty="0" smtClean="0">
                <a:cs typeface="B Nazanin" panose="00000400000000000000" pitchFamily="2" charset="-78"/>
              </a:rPr>
              <a:t> می </a:t>
            </a:r>
            <a:r>
              <a:rPr lang="fa-IR" dirty="0">
                <a:cs typeface="B Nazanin" panose="00000400000000000000" pitchFamily="2" charset="-78"/>
              </a:rPr>
              <a:t>پردازند. البته کاربران برای مشاهده این تصاویر نیاز به یک </a:t>
            </a:r>
            <a:r>
              <a:rPr lang="fa-IR" dirty="0" smtClean="0">
                <a:cs typeface="B Nazanin" panose="00000400000000000000" pitchFamily="2" charset="-78"/>
              </a:rPr>
              <a:t>عینک ویژه </a:t>
            </a:r>
            <a:r>
              <a:rPr lang="fa-IR" dirty="0">
                <a:cs typeface="B Nazanin" panose="00000400000000000000" pitchFamily="2" charset="-78"/>
              </a:rPr>
              <a:t>دارند. این تکنولوژی اولین بار توسط شرکت </a:t>
            </a:r>
            <a:r>
              <a:rPr lang="en-US" dirty="0">
                <a:cs typeface="B Nazanin" panose="00000400000000000000" pitchFamily="2" charset="-78"/>
              </a:rPr>
              <a:t>HTC </a:t>
            </a:r>
            <a:r>
              <a:rPr lang="fa-IR" dirty="0">
                <a:cs typeface="B Nazanin" panose="00000400000000000000" pitchFamily="2" charset="-78"/>
              </a:rPr>
              <a:t>وارد صنعت گوشی های همراه نیز شد. با گذشت </a:t>
            </a:r>
            <a:r>
              <a:rPr lang="fa-IR" dirty="0" smtClean="0">
                <a:cs typeface="B Nazanin" panose="00000400000000000000" pitchFamily="2" charset="-78"/>
              </a:rPr>
              <a:t>مشاهده تصاویر </a:t>
            </a:r>
            <a:r>
              <a:rPr lang="fa-IR" dirty="0">
                <a:cs typeface="B Nazanin" panose="00000400000000000000" pitchFamily="2" charset="-78"/>
              </a:rPr>
              <a:t>به </a:t>
            </a:r>
            <a:r>
              <a:rPr lang="fa-IR" dirty="0" smtClean="0">
                <a:cs typeface="B Nazanin" panose="00000400000000000000" pitchFamily="2" charset="-78"/>
              </a:rPr>
              <a:t>صورت</a:t>
            </a:r>
            <a:r>
              <a:rPr lang="en-US" dirty="0" smtClean="0">
                <a:cs typeface="B Nazanin" panose="00000400000000000000" pitchFamily="2" charset="-78"/>
              </a:rPr>
              <a:t>3d</a:t>
            </a:r>
            <a:r>
              <a:rPr lang="fa-IR" dirty="0" smtClean="0">
                <a:cs typeface="B Nazanin" panose="00000400000000000000" pitchFamily="2" charset="-78"/>
              </a:rPr>
              <a:t> </a:t>
            </a:r>
            <a:r>
              <a:rPr lang="en-US" dirty="0" smtClean="0">
                <a:cs typeface="B Nazanin" panose="00000400000000000000" pitchFamily="2" charset="-78"/>
              </a:rPr>
              <a:t> </a:t>
            </a:r>
            <a:r>
              <a:rPr lang="fa-IR" dirty="0">
                <a:cs typeface="B Nazanin" panose="00000400000000000000" pitchFamily="2" charset="-78"/>
              </a:rPr>
              <a:t>امری عادی خواهد شد</a:t>
            </a:r>
            <a:r>
              <a:rPr lang="fa-IR" dirty="0" smtClean="0">
                <a:cs typeface="B Nazanin" panose="00000400000000000000" pitchFamily="2" charset="-78"/>
              </a:rPr>
              <a:t>.</a:t>
            </a:r>
          </a:p>
          <a:p>
            <a:pPr marL="0" indent="0" algn="just" rtl="1">
              <a:buNone/>
            </a:pPr>
            <a:r>
              <a:rPr lang="fa-IR" dirty="0" smtClean="0">
                <a:cs typeface="B Nazanin" panose="00000400000000000000" pitchFamily="2" charset="-78"/>
              </a:rPr>
              <a:t>از طرفی دیگر برای </a:t>
            </a:r>
            <a:r>
              <a:rPr lang="fa-IR" dirty="0">
                <a:cs typeface="B Nazanin" panose="00000400000000000000" pitchFamily="2" charset="-78"/>
              </a:rPr>
              <a:t>مدتی طولانی، رابط کاربری بین افراد و تلویزیون، کنترل از راه دور با فشار دکمه بوده است. با وجود </a:t>
            </a:r>
            <a:r>
              <a:rPr lang="fa-IR" dirty="0" smtClean="0">
                <a:cs typeface="B Nazanin" panose="00000400000000000000" pitchFamily="2" charset="-78"/>
              </a:rPr>
              <a:t>تعداد بسیار </a:t>
            </a:r>
            <a:r>
              <a:rPr lang="fa-IR" dirty="0">
                <a:cs typeface="B Nazanin" panose="00000400000000000000" pitchFamily="2" charset="-78"/>
              </a:rPr>
              <a:t>زیاد کانال ها، ویدئو ها و اپلیکیشن های در دسترس، اینگونه کنترل، انعطاف چندانی نخواهد داشت. </a:t>
            </a:r>
            <a:r>
              <a:rPr lang="fa-IR" dirty="0" smtClean="0">
                <a:cs typeface="B Nazanin" panose="00000400000000000000" pitchFamily="2" charset="-78"/>
              </a:rPr>
              <a:t>مفهوم کنترل </a:t>
            </a:r>
            <a:r>
              <a:rPr lang="fa-IR" dirty="0">
                <a:cs typeface="B Nazanin" panose="00000400000000000000" pitchFamily="2" charset="-78"/>
              </a:rPr>
              <a:t>های جدید )کنترل های حرکتی و یا لمسی( جای کنترل های سنتی را خواهند گرفت.</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5699" y="3751777"/>
            <a:ext cx="4538295" cy="234876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2331" y="3777176"/>
            <a:ext cx="4130431" cy="232336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045045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Mobile TV</a:t>
            </a:r>
            <a:endParaRPr lang="en-US" dirty="0">
              <a:cs typeface="B Titr" panose="00000700000000000000" pitchFamily="2" charset="-78"/>
            </a:endParaRPr>
          </a:p>
        </p:txBody>
      </p:sp>
      <p:sp>
        <p:nvSpPr>
          <p:cNvPr id="3" name="Content Placeholder 2"/>
          <p:cNvSpPr>
            <a:spLocks noGrp="1"/>
          </p:cNvSpPr>
          <p:nvPr>
            <p:ph idx="1"/>
          </p:nvPr>
        </p:nvSpPr>
        <p:spPr>
          <a:xfrm>
            <a:off x="1104293" y="1567583"/>
            <a:ext cx="8946541" cy="3440516"/>
          </a:xfrm>
        </p:spPr>
        <p:txBody>
          <a:bodyPr>
            <a:normAutofit/>
          </a:bodyPr>
          <a:lstStyle/>
          <a:p>
            <a:pPr marL="0" indent="0" algn="just" rtl="1">
              <a:buNone/>
            </a:pPr>
            <a:r>
              <a:rPr lang="fa-IR" sz="1600" dirty="0" smtClean="0">
                <a:cs typeface="B Nazanin" panose="00000400000000000000" pitchFamily="2" charset="-78"/>
              </a:rPr>
              <a:t>تلویزیون های موبایلی آغاز ناموفقی داشتند زیرا : </a:t>
            </a:r>
          </a:p>
          <a:p>
            <a:pPr marL="457200" indent="-457200" algn="just" rtl="1">
              <a:buAutoNum type="arabicPeriod"/>
            </a:pPr>
            <a:r>
              <a:rPr lang="fa-IR" sz="1600" dirty="0" smtClean="0">
                <a:cs typeface="B Nazanin" panose="00000400000000000000" pitchFamily="2" charset="-78"/>
              </a:rPr>
              <a:t>اینترنت موبایل آنقدر فراگیر و قدرتمند نشده بود.</a:t>
            </a:r>
          </a:p>
          <a:p>
            <a:pPr marL="457200" indent="-457200" algn="just" rtl="1">
              <a:buAutoNum type="arabicPeriod"/>
            </a:pPr>
            <a:r>
              <a:rPr lang="fa-IR" sz="1600" dirty="0" smtClean="0">
                <a:cs typeface="B Nazanin" panose="00000400000000000000" pitchFamily="2" charset="-78"/>
              </a:rPr>
              <a:t>تلویزیون موبایل سیگنالی مزیتی بر تلویزیون های رایج نداشت.</a:t>
            </a:r>
          </a:p>
          <a:p>
            <a:pPr marL="457200" indent="-457200" algn="just" rtl="1">
              <a:buAutoNum type="arabicPeriod"/>
            </a:pPr>
            <a:r>
              <a:rPr lang="fa-IR" sz="1600" dirty="0" smtClean="0">
                <a:cs typeface="B Nazanin" panose="00000400000000000000" pitchFamily="2" charset="-78"/>
              </a:rPr>
              <a:t>تلفن های همراه قابلیت دریافت و نمایش با کیفیت این محصولات را نداشتند.</a:t>
            </a:r>
          </a:p>
          <a:p>
            <a:pPr marL="0" indent="0" algn="just" rtl="1">
              <a:buNone/>
            </a:pPr>
            <a:r>
              <a:rPr lang="fa-IR" sz="1600" dirty="0" smtClean="0">
                <a:cs typeface="B Nazanin" panose="00000400000000000000" pitchFamily="2" charset="-78"/>
              </a:rPr>
              <a:t>امروزه به لطف پیشرفت تکنولوژی ، ارتقای </a:t>
            </a:r>
            <a:r>
              <a:rPr lang="fa-IR" sz="1600" dirty="0">
                <a:cs typeface="B Nazanin" panose="00000400000000000000" pitchFamily="2" charset="-78"/>
              </a:rPr>
              <a:t>جدید اینترنت موبایلی قادر است که تلویزیون را از حالت ایستا به پویا )همراه( </a:t>
            </a:r>
            <a:r>
              <a:rPr lang="fa-IR" sz="1600" dirty="0" smtClean="0">
                <a:cs typeface="B Nazanin" panose="00000400000000000000" pitchFamily="2" charset="-78"/>
              </a:rPr>
              <a:t>تبدیل</a:t>
            </a:r>
            <a:r>
              <a:rPr lang="en-US" sz="1600" dirty="0" smtClean="0">
                <a:cs typeface="B Nazanin" panose="00000400000000000000" pitchFamily="2" charset="-78"/>
              </a:rPr>
              <a:t> </a:t>
            </a:r>
            <a:r>
              <a:rPr lang="fa-IR" sz="1600" dirty="0" smtClean="0">
                <a:cs typeface="B Nazanin" panose="00000400000000000000" pitchFamily="2" charset="-78"/>
              </a:rPr>
              <a:t>کند</a:t>
            </a:r>
            <a:r>
              <a:rPr lang="fa-IR" sz="1600" dirty="0">
                <a:cs typeface="B Nazanin" panose="00000400000000000000" pitchFamily="2" charset="-78"/>
              </a:rPr>
              <a:t>. در بسیاری از کشورهای صنعتی این تکنولوژی در حال نصب است. امروزه، پوشش تکنولوژیکی </a:t>
            </a:r>
            <a:r>
              <a:rPr lang="fa-IR" sz="1600" dirty="0" smtClean="0">
                <a:cs typeface="B Nazanin" panose="00000400000000000000" pitchFamily="2" charset="-78"/>
              </a:rPr>
              <a:t>این</a:t>
            </a:r>
            <a:r>
              <a:rPr lang="en-US" sz="1600" dirty="0" smtClean="0">
                <a:cs typeface="B Nazanin" panose="00000400000000000000" pitchFamily="2" charset="-78"/>
              </a:rPr>
              <a:t> </a:t>
            </a:r>
            <a:r>
              <a:rPr lang="fa-IR" sz="1600" dirty="0" smtClean="0">
                <a:cs typeface="B Nazanin" panose="00000400000000000000" pitchFamily="2" charset="-78"/>
              </a:rPr>
              <a:t>دستاورد </a:t>
            </a:r>
            <a:r>
              <a:rPr lang="fa-IR" sz="1600" dirty="0">
                <a:cs typeface="B Nazanin" panose="00000400000000000000" pitchFamily="2" charset="-78"/>
              </a:rPr>
              <a:t>در کشور آلمان به 88.1 درصد از خانوارها )با میانگین انتقال داده 1 مگابیت بر ثانیه( رسیده است. </a:t>
            </a:r>
            <a:r>
              <a:rPr lang="fa-IR" sz="1600" dirty="0" smtClean="0">
                <a:cs typeface="B Nazanin" panose="00000400000000000000" pitchFamily="2" charset="-78"/>
              </a:rPr>
              <a:t>این</a:t>
            </a:r>
            <a:r>
              <a:rPr lang="en-US" sz="1600" dirty="0" smtClean="0">
                <a:cs typeface="B Nazanin" panose="00000400000000000000" pitchFamily="2" charset="-78"/>
              </a:rPr>
              <a:t> </a:t>
            </a:r>
            <a:r>
              <a:rPr lang="fa-IR" sz="1600" dirty="0" smtClean="0">
                <a:cs typeface="B Nazanin" panose="00000400000000000000" pitchFamily="2" charset="-78"/>
              </a:rPr>
              <a:t>روند </a:t>
            </a:r>
            <a:r>
              <a:rPr lang="fa-IR" sz="1600" dirty="0">
                <a:cs typeface="B Nazanin" panose="00000400000000000000" pitchFamily="2" charset="-78"/>
              </a:rPr>
              <a:t>در سال های آینده نیز ادامه خواهد یافت و مشاهده تلویزیون بر روی گوشی های هوشمند وتبلت ها </a:t>
            </a:r>
            <a:r>
              <a:rPr lang="fa-IR" sz="1600" dirty="0" smtClean="0">
                <a:cs typeface="B Nazanin" panose="00000400000000000000" pitchFamily="2" charset="-78"/>
              </a:rPr>
              <a:t>افزایش</a:t>
            </a:r>
            <a:r>
              <a:rPr lang="en-US" sz="1600" dirty="0" smtClean="0">
                <a:cs typeface="B Nazanin" panose="00000400000000000000" pitchFamily="2" charset="-78"/>
              </a:rPr>
              <a:t> </a:t>
            </a:r>
            <a:r>
              <a:rPr lang="fa-IR" sz="1600" dirty="0" smtClean="0">
                <a:cs typeface="B Nazanin" panose="00000400000000000000" pitchFamily="2" charset="-78"/>
              </a:rPr>
              <a:t>خواهد </a:t>
            </a:r>
            <a:r>
              <a:rPr lang="fa-IR" sz="1600" dirty="0">
                <a:cs typeface="B Nazanin" panose="00000400000000000000" pitchFamily="2" charset="-78"/>
              </a:rPr>
              <a:t>داشت.</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563" y="4126664"/>
            <a:ext cx="3348388" cy="257156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5443" y="4126664"/>
            <a:ext cx="3642120" cy="255676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6280638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Mobile TV</a:t>
            </a:r>
            <a:endParaRPr lang="en-US" dirty="0">
              <a:cs typeface="B Titr" panose="00000700000000000000" pitchFamily="2" charset="-78"/>
            </a:endParaRPr>
          </a:p>
        </p:txBody>
      </p:sp>
      <p:sp>
        <p:nvSpPr>
          <p:cNvPr id="3" name="Content Placeholder 2"/>
          <p:cNvSpPr>
            <a:spLocks noGrp="1"/>
          </p:cNvSpPr>
          <p:nvPr>
            <p:ph idx="1"/>
          </p:nvPr>
        </p:nvSpPr>
        <p:spPr>
          <a:xfrm>
            <a:off x="1104293" y="1567582"/>
            <a:ext cx="8946541" cy="4195481"/>
          </a:xfrm>
        </p:spPr>
        <p:txBody>
          <a:bodyPr>
            <a:normAutofit fontScale="92500" lnSpcReduction="20000"/>
          </a:bodyPr>
          <a:lstStyle/>
          <a:p>
            <a:pPr marL="0" indent="0" algn="just" rtl="1">
              <a:buNone/>
            </a:pPr>
            <a:r>
              <a:rPr lang="fa-IR" dirty="0">
                <a:cs typeface="B Nazanin" panose="00000400000000000000" pitchFamily="2" charset="-78"/>
              </a:rPr>
              <a:t>هر دو شکل تلویزیون موبایلی تا به حال توفیق بسیار اندکی داشته اند. نبود وسایل مناسب برای </a:t>
            </a:r>
            <a:r>
              <a:rPr lang="fa-IR" dirty="0" smtClean="0">
                <a:cs typeface="B Nazanin" panose="00000400000000000000" pitchFamily="2" charset="-78"/>
              </a:rPr>
              <a:t>دریافت</a:t>
            </a:r>
            <a:r>
              <a:rPr lang="en-US" dirty="0" smtClean="0">
                <a:cs typeface="B Nazanin" panose="00000400000000000000" pitchFamily="2" charset="-78"/>
              </a:rPr>
              <a:t> </a:t>
            </a:r>
            <a:r>
              <a:rPr lang="fa-IR" dirty="0" smtClean="0">
                <a:cs typeface="B Nazanin" panose="00000400000000000000" pitchFamily="2" charset="-78"/>
              </a:rPr>
              <a:t>سیگنال </a:t>
            </a:r>
            <a:r>
              <a:rPr lang="fa-IR" dirty="0">
                <a:cs typeface="B Nazanin" panose="00000400000000000000" pitchFamily="2" charset="-78"/>
              </a:rPr>
              <a:t>های تلویزیون موبایلی باعث عدم نفوذ این تکنولوژی شده است. به علاوه نبود محتوای متناسب با </a:t>
            </a:r>
            <a:r>
              <a:rPr lang="fa-IR" dirty="0" smtClean="0">
                <a:cs typeface="B Nazanin" panose="00000400000000000000" pitchFamily="2" charset="-78"/>
              </a:rPr>
              <a:t>اندازه</a:t>
            </a:r>
            <a:r>
              <a:rPr lang="en-US" dirty="0" smtClean="0">
                <a:cs typeface="B Nazanin" panose="00000400000000000000" pitchFamily="2" charset="-78"/>
              </a:rPr>
              <a:t> </a:t>
            </a:r>
            <a:r>
              <a:rPr lang="fa-IR" dirty="0" smtClean="0">
                <a:cs typeface="B Nazanin" panose="00000400000000000000" pitchFamily="2" charset="-78"/>
              </a:rPr>
              <a:t>صفحه </a:t>
            </a:r>
            <a:r>
              <a:rPr lang="fa-IR" dirty="0">
                <a:cs typeface="B Nazanin" panose="00000400000000000000" pitchFamily="2" charset="-78"/>
              </a:rPr>
              <a:t>گوشی ها و تولید محتواهایی که مناسب با شخص در حال حرکت باشند )تولیدات کوتاه( از دیگر </a:t>
            </a:r>
            <a:r>
              <a:rPr lang="fa-IR" dirty="0" smtClean="0">
                <a:cs typeface="B Nazanin" panose="00000400000000000000" pitchFamily="2" charset="-78"/>
              </a:rPr>
              <a:t>دلایل</a:t>
            </a:r>
            <a:r>
              <a:rPr lang="en-US" dirty="0" smtClean="0">
                <a:cs typeface="B Nazanin" panose="00000400000000000000" pitchFamily="2" charset="-78"/>
              </a:rPr>
              <a:t> </a:t>
            </a:r>
            <a:r>
              <a:rPr lang="fa-IR" dirty="0" smtClean="0">
                <a:cs typeface="B Nazanin" panose="00000400000000000000" pitchFamily="2" charset="-78"/>
              </a:rPr>
              <a:t>عدم </a:t>
            </a:r>
            <a:r>
              <a:rPr lang="fa-IR" dirty="0">
                <a:cs typeface="B Nazanin" panose="00000400000000000000" pitchFamily="2" charset="-78"/>
              </a:rPr>
              <a:t>توفیق این تکنولوژی است. البته مساله اندازه صفحه با ورود تبلت ها و گوشی های هوشمند تا حدی </a:t>
            </a:r>
            <a:r>
              <a:rPr lang="fa-IR" dirty="0" smtClean="0">
                <a:cs typeface="B Nazanin" panose="00000400000000000000" pitchFamily="2" charset="-78"/>
              </a:rPr>
              <a:t>حل</a:t>
            </a:r>
            <a:r>
              <a:rPr lang="en-US" dirty="0" smtClean="0">
                <a:cs typeface="B Nazanin" panose="00000400000000000000" pitchFamily="2" charset="-78"/>
              </a:rPr>
              <a:t> </a:t>
            </a:r>
            <a:r>
              <a:rPr lang="fa-IR" dirty="0" smtClean="0">
                <a:cs typeface="B Nazanin" panose="00000400000000000000" pitchFamily="2" charset="-78"/>
              </a:rPr>
              <a:t>شده </a:t>
            </a:r>
            <a:r>
              <a:rPr lang="fa-IR" dirty="0">
                <a:cs typeface="B Nazanin" panose="00000400000000000000" pitchFamily="2" charset="-78"/>
              </a:rPr>
              <a:t>است. دلایل ذکر شده مربوط به بخش تقاضای این تکنولوژی بوده </a:t>
            </a:r>
            <a:r>
              <a:rPr lang="fa-IR" dirty="0" smtClean="0">
                <a:cs typeface="B Nazanin" panose="00000400000000000000" pitchFamily="2" charset="-78"/>
              </a:rPr>
              <a:t>است.</a:t>
            </a:r>
            <a:r>
              <a:rPr lang="en-US" dirty="0" smtClean="0">
                <a:cs typeface="B Nazanin" panose="00000400000000000000" pitchFamily="2" charset="-78"/>
              </a:rPr>
              <a:t> </a:t>
            </a:r>
            <a:r>
              <a:rPr lang="fa-IR" dirty="0" smtClean="0">
                <a:cs typeface="B Nazanin" panose="00000400000000000000" pitchFamily="2" charset="-78"/>
              </a:rPr>
              <a:t>در </a:t>
            </a:r>
            <a:r>
              <a:rPr lang="fa-IR" dirty="0">
                <a:cs typeface="B Nazanin" panose="00000400000000000000" pitchFamily="2" charset="-78"/>
              </a:rPr>
              <a:t>بخش عرضه نیز موانعی وجود دارد:</a:t>
            </a:r>
          </a:p>
          <a:p>
            <a:pPr marL="0" indent="0" algn="just" rtl="1">
              <a:buNone/>
            </a:pPr>
            <a:r>
              <a:rPr lang="fa-IR" dirty="0" smtClean="0">
                <a:cs typeface="B Nazanin" panose="00000400000000000000" pitchFamily="2" charset="-78"/>
              </a:rPr>
              <a:t>1. نبود </a:t>
            </a:r>
            <a:r>
              <a:rPr lang="fa-IR" dirty="0">
                <a:cs typeface="B Nazanin" panose="00000400000000000000" pitchFamily="2" charset="-78"/>
              </a:rPr>
              <a:t>پهنای باند مناسب اختصاص یافته به این تکنولوژی که در عمل باعث محدودیت </a:t>
            </a:r>
            <a:r>
              <a:rPr lang="fa-IR" dirty="0" smtClean="0">
                <a:cs typeface="B Nazanin" panose="00000400000000000000" pitchFamily="2" charset="-78"/>
              </a:rPr>
              <a:t>ارسالسیگنال </a:t>
            </a:r>
            <a:r>
              <a:rPr lang="fa-IR" dirty="0">
                <a:cs typeface="B Nazanin" panose="00000400000000000000" pitchFamily="2" charset="-78"/>
              </a:rPr>
              <a:t>های تلویزیونی می </a:t>
            </a:r>
            <a:r>
              <a:rPr lang="fa-IR" dirty="0" smtClean="0">
                <a:cs typeface="B Nazanin" panose="00000400000000000000" pitchFamily="2" charset="-78"/>
              </a:rPr>
              <a:t>گردد.</a:t>
            </a:r>
          </a:p>
          <a:p>
            <a:pPr marL="0" indent="0" algn="just" rtl="1">
              <a:buNone/>
            </a:pPr>
            <a:r>
              <a:rPr lang="fa-IR" dirty="0" smtClean="0">
                <a:cs typeface="B Nazanin" panose="00000400000000000000" pitchFamily="2" charset="-78"/>
              </a:rPr>
              <a:t>2. پخش </a:t>
            </a:r>
            <a:r>
              <a:rPr lang="fa-IR" dirty="0">
                <a:cs typeface="B Nazanin" panose="00000400000000000000" pitchFamily="2" charset="-78"/>
              </a:rPr>
              <a:t>تلویزیون های موبایلی نیاز بدون در نظر گرفتن تعداد بیننده ها نیاز به استفاده پیوسته از </a:t>
            </a:r>
            <a:r>
              <a:rPr lang="fa-IR" dirty="0" smtClean="0">
                <a:cs typeface="B Nazanin" panose="00000400000000000000" pitchFamily="2" charset="-78"/>
              </a:rPr>
              <a:t>پهنای باند </a:t>
            </a:r>
            <a:r>
              <a:rPr lang="fa-IR" dirty="0">
                <a:cs typeface="B Nazanin" panose="00000400000000000000" pitchFamily="2" charset="-78"/>
              </a:rPr>
              <a:t>اختصاص یافته دارد. در حال حاضر با توجه به کمبود پهنای باند، این تکنولوژی فقط وقتی </a:t>
            </a:r>
            <a:r>
              <a:rPr lang="fa-IR" dirty="0" smtClean="0">
                <a:cs typeface="B Nazanin" panose="00000400000000000000" pitchFamily="2" charset="-78"/>
              </a:rPr>
              <a:t>توجیه دارد </a:t>
            </a:r>
            <a:r>
              <a:rPr lang="fa-IR" dirty="0">
                <a:cs typeface="B Nazanin" panose="00000400000000000000" pitchFamily="2" charset="-78"/>
              </a:rPr>
              <a:t>که تقاضای بسیار بالایی برای آن وجود داشته </a:t>
            </a:r>
            <a:r>
              <a:rPr lang="fa-IR" dirty="0" smtClean="0">
                <a:cs typeface="B Nazanin" panose="00000400000000000000" pitchFamily="2" charset="-78"/>
              </a:rPr>
              <a:t>باشد. اگرچه </a:t>
            </a:r>
            <a:r>
              <a:rPr lang="fa-IR" dirty="0">
                <a:cs typeface="B Nazanin" panose="00000400000000000000" pitchFamily="2" charset="-78"/>
              </a:rPr>
              <a:t>در این بین استثناهایی هم وجود دارد و در کشورهایی نظیر ژاپن )از سال 2005 (، کره جنوبی )از </a:t>
            </a:r>
            <a:r>
              <a:rPr lang="fa-IR" dirty="0" smtClean="0">
                <a:cs typeface="B Nazanin" panose="00000400000000000000" pitchFamily="2" charset="-78"/>
              </a:rPr>
              <a:t>سال 2002 </a:t>
            </a:r>
            <a:r>
              <a:rPr lang="fa-IR" dirty="0">
                <a:cs typeface="B Nazanin" panose="00000400000000000000" pitchFamily="2" charset="-78"/>
              </a:rPr>
              <a:t>( و ایتالیا )از سال 2006 ( تکنولوژی تلویزیون موبایلی با موفقیت اندکی همراه بوده است. در ایالات </a:t>
            </a:r>
            <a:r>
              <a:rPr lang="fa-IR" dirty="0" smtClean="0">
                <a:cs typeface="B Nazanin" panose="00000400000000000000" pitchFamily="2" charset="-78"/>
              </a:rPr>
              <a:t>متحده نیز</a:t>
            </a:r>
            <a:r>
              <a:rPr lang="fa-IR" dirty="0">
                <a:cs typeface="B Nazanin" panose="00000400000000000000" pitchFamily="2" charset="-78"/>
              </a:rPr>
              <a:t>، </a:t>
            </a:r>
            <a:r>
              <a:rPr lang="en-US" dirty="0" err="1">
                <a:cs typeface="B Nazanin" panose="00000400000000000000" pitchFamily="2" charset="-78"/>
              </a:rPr>
              <a:t>Dyle</a:t>
            </a:r>
            <a:r>
              <a:rPr lang="en-US" dirty="0">
                <a:cs typeface="B Nazanin" panose="00000400000000000000" pitchFamily="2" charset="-78"/>
              </a:rPr>
              <a:t> </a:t>
            </a:r>
            <a:r>
              <a:rPr lang="fa-IR" dirty="0">
                <a:cs typeface="B Nazanin" panose="00000400000000000000" pitchFamily="2" charset="-78"/>
              </a:rPr>
              <a:t>نمونه ای از پخش تلویزیون موبایلی است که از طریق همکاری شبکه هایی نظیر </a:t>
            </a:r>
            <a:r>
              <a:rPr lang="en-US" dirty="0">
                <a:cs typeface="B Nazanin" panose="00000400000000000000" pitchFamily="2" charset="-78"/>
              </a:rPr>
              <a:t>NBC </a:t>
            </a:r>
            <a:r>
              <a:rPr lang="fa-IR" dirty="0">
                <a:cs typeface="B Nazanin" panose="00000400000000000000" pitchFamily="2" charset="-78"/>
              </a:rPr>
              <a:t>و </a:t>
            </a:r>
            <a:r>
              <a:rPr lang="en-US" dirty="0">
                <a:cs typeface="B Nazanin" panose="00000400000000000000" pitchFamily="2" charset="-78"/>
              </a:rPr>
              <a:t>Fox </a:t>
            </a:r>
            <a:r>
              <a:rPr lang="fa-IR" dirty="0">
                <a:cs typeface="B Nazanin" panose="00000400000000000000" pitchFamily="2" charset="-78"/>
              </a:rPr>
              <a:t>در </a:t>
            </a:r>
            <a:r>
              <a:rPr lang="fa-IR" dirty="0" smtClean="0">
                <a:cs typeface="B Nazanin" panose="00000400000000000000" pitchFamily="2" charset="-78"/>
              </a:rPr>
              <a:t>سال</a:t>
            </a:r>
            <a:r>
              <a:rPr lang="en-US" dirty="0" smtClean="0">
                <a:cs typeface="B Nazanin" panose="00000400000000000000" pitchFamily="2" charset="-78"/>
              </a:rPr>
              <a:t> </a:t>
            </a:r>
            <a:r>
              <a:rPr lang="fa-IR" dirty="0" smtClean="0">
                <a:cs typeface="B Nazanin" panose="00000400000000000000" pitchFamily="2" charset="-78"/>
              </a:rPr>
              <a:t>2012 </a:t>
            </a:r>
            <a:r>
              <a:rPr lang="fa-IR" dirty="0">
                <a:cs typeface="B Nazanin" panose="00000400000000000000" pitchFamily="2" charset="-78"/>
              </a:rPr>
              <a:t>شروع به خدمت دهی در 35 شهر کرده </a:t>
            </a:r>
            <a:r>
              <a:rPr lang="fa-IR" dirty="0" smtClean="0">
                <a:cs typeface="B Nazanin" panose="00000400000000000000" pitchFamily="2" charset="-78"/>
              </a:rPr>
              <a:t>است.</a:t>
            </a:r>
            <a:endParaRPr lang="en-US" dirty="0" smtClean="0">
              <a:cs typeface="B Nazanin" panose="00000400000000000000" pitchFamily="2" charset="-78"/>
            </a:endParaRPr>
          </a:p>
          <a:p>
            <a:pPr marL="0" indent="0" algn="just" rtl="1">
              <a:buNone/>
            </a:pPr>
            <a:r>
              <a:rPr lang="fa-IR" dirty="0" smtClean="0">
                <a:cs typeface="B Nazanin" panose="00000400000000000000" pitchFamily="2" charset="-78"/>
              </a:rPr>
              <a:t>تکنولوژی </a:t>
            </a:r>
            <a:r>
              <a:rPr lang="fa-IR" dirty="0">
                <a:cs typeface="B Nazanin" panose="00000400000000000000" pitchFamily="2" charset="-78"/>
              </a:rPr>
              <a:t>تلویزیون موبایلی که از طریق اینترنت پرسرعت در اختیار مخاطبین قرار می گیرد به علت رونمایی </a:t>
            </a:r>
            <a:r>
              <a:rPr lang="fa-IR" dirty="0" smtClean="0">
                <a:cs typeface="B Nazanin" panose="00000400000000000000" pitchFamily="2" charset="-78"/>
              </a:rPr>
              <a:t>از</a:t>
            </a:r>
            <a:r>
              <a:rPr lang="en-US" dirty="0" smtClean="0">
                <a:cs typeface="B Nazanin" panose="00000400000000000000" pitchFamily="2" charset="-78"/>
              </a:rPr>
              <a:t> </a:t>
            </a:r>
            <a:r>
              <a:rPr lang="fa-IR" dirty="0" smtClean="0">
                <a:cs typeface="B Nazanin" panose="00000400000000000000" pitchFamily="2" charset="-78"/>
              </a:rPr>
              <a:t>شبکه </a:t>
            </a:r>
            <a:r>
              <a:rPr lang="fa-IR" dirty="0">
                <a:cs typeface="B Nazanin" panose="00000400000000000000" pitchFamily="2" charset="-78"/>
              </a:rPr>
              <a:t>های اطلاعات 3</a:t>
            </a:r>
            <a:r>
              <a:rPr lang="en-US" dirty="0">
                <a:cs typeface="B Nazanin" panose="00000400000000000000" pitchFamily="2" charset="-78"/>
              </a:rPr>
              <a:t>G </a:t>
            </a:r>
            <a:r>
              <a:rPr lang="fa-IR" dirty="0">
                <a:cs typeface="B Nazanin" panose="00000400000000000000" pitchFamily="2" charset="-78"/>
              </a:rPr>
              <a:t>دارای موفقیت بیشتری در قیاس با شبکه های زمینی است. این طریقه </a:t>
            </a:r>
            <a:r>
              <a:rPr lang="fa-IR" dirty="0" smtClean="0">
                <a:cs typeface="B Nazanin" panose="00000400000000000000" pitchFamily="2" charset="-78"/>
              </a:rPr>
              <a:t>ارسال</a:t>
            </a:r>
            <a:r>
              <a:rPr lang="en-US" dirty="0" smtClean="0">
                <a:cs typeface="B Nazanin" panose="00000400000000000000" pitchFamily="2" charset="-78"/>
              </a:rPr>
              <a:t> </a:t>
            </a:r>
            <a:r>
              <a:rPr lang="fa-IR" dirty="0" smtClean="0">
                <a:cs typeface="B Nazanin" panose="00000400000000000000" pitchFamily="2" charset="-78"/>
              </a:rPr>
              <a:t>سیگنال </a:t>
            </a:r>
            <a:r>
              <a:rPr lang="fa-IR" dirty="0">
                <a:cs typeface="B Nazanin" panose="00000400000000000000" pitchFamily="2" charset="-78"/>
              </a:rPr>
              <a:t>های تلویزیونی تا حد زیادی شبیه تکنولوژی </a:t>
            </a:r>
            <a:r>
              <a:rPr lang="en-US" dirty="0">
                <a:cs typeface="B Nazanin" panose="00000400000000000000" pitchFamily="2" charset="-78"/>
              </a:rPr>
              <a:t>IPTV </a:t>
            </a:r>
            <a:r>
              <a:rPr lang="fa-IR" dirty="0">
                <a:cs typeface="B Nazanin" panose="00000400000000000000" pitchFamily="2" charset="-78"/>
              </a:rPr>
              <a:t>است با این تفاوت که بر روی صفحه موبایل </a:t>
            </a:r>
            <a:r>
              <a:rPr lang="fa-IR" dirty="0" smtClean="0">
                <a:cs typeface="B Nazanin" panose="00000400000000000000" pitchFamily="2" charset="-78"/>
              </a:rPr>
              <a:t>دریافت</a:t>
            </a:r>
            <a:r>
              <a:rPr lang="en-US" dirty="0" smtClean="0">
                <a:cs typeface="B Nazanin" panose="00000400000000000000" pitchFamily="2" charset="-78"/>
              </a:rPr>
              <a:t> </a:t>
            </a:r>
            <a:r>
              <a:rPr lang="fa-IR" dirty="0" smtClean="0">
                <a:cs typeface="B Nazanin" panose="00000400000000000000" pitchFamily="2" charset="-78"/>
              </a:rPr>
              <a:t>می </a:t>
            </a:r>
            <a:r>
              <a:rPr lang="fa-IR" dirty="0">
                <a:cs typeface="B Nazanin" panose="00000400000000000000" pitchFamily="2" charset="-78"/>
              </a:rPr>
              <a:t>شود.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734840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Service TV</a:t>
            </a:r>
            <a:endParaRPr lang="en-US" dirty="0">
              <a:cs typeface="B Titr" panose="00000700000000000000" pitchFamily="2" charset="-78"/>
            </a:endParaRPr>
          </a:p>
        </p:txBody>
      </p:sp>
      <p:sp>
        <p:nvSpPr>
          <p:cNvPr id="3" name="Content Placeholder 2"/>
          <p:cNvSpPr>
            <a:spLocks noGrp="1"/>
          </p:cNvSpPr>
          <p:nvPr>
            <p:ph idx="1"/>
          </p:nvPr>
        </p:nvSpPr>
        <p:spPr>
          <a:xfrm>
            <a:off x="1104293" y="1567582"/>
            <a:ext cx="8946541" cy="4195481"/>
          </a:xfrm>
        </p:spPr>
        <p:txBody>
          <a:bodyPr>
            <a:normAutofit/>
          </a:bodyPr>
          <a:lstStyle/>
          <a:p>
            <a:pPr marL="0" indent="0" algn="just" rtl="1">
              <a:buNone/>
            </a:pPr>
            <a:r>
              <a:rPr lang="fa-IR" dirty="0">
                <a:cs typeface="B Nazanin" panose="00000400000000000000" pitchFamily="2" charset="-78"/>
              </a:rPr>
              <a:t>استفاده از تلویزیون برای امور بازاریابی و فروش در حال ایجاد یک انقلاب جدید است. در دوره تلویزیون </a:t>
            </a:r>
            <a:r>
              <a:rPr lang="fa-IR" dirty="0" smtClean="0">
                <a:cs typeface="B Nazanin" panose="00000400000000000000" pitchFamily="2" charset="-78"/>
              </a:rPr>
              <a:t>سنتی،</a:t>
            </a:r>
            <a:r>
              <a:rPr lang="en-US" dirty="0" smtClean="0">
                <a:cs typeface="B Nazanin" panose="00000400000000000000" pitchFamily="2" charset="-78"/>
              </a:rPr>
              <a:t> </a:t>
            </a:r>
            <a:r>
              <a:rPr lang="fa-IR" dirty="0" smtClean="0">
                <a:cs typeface="B Nazanin" panose="00000400000000000000" pitchFamily="2" charset="-78"/>
              </a:rPr>
              <a:t>اطلاعات </a:t>
            </a:r>
            <a:r>
              <a:rPr lang="fa-IR" dirty="0">
                <a:cs typeface="B Nazanin" panose="00000400000000000000" pitchFamily="2" charset="-78"/>
              </a:rPr>
              <a:t>در رابطه با بینندگان تلویزیونی بسیار اندک بوده است که این امر باعث می شد پیدا کردن </a:t>
            </a:r>
            <a:r>
              <a:rPr lang="fa-IR" dirty="0" smtClean="0">
                <a:cs typeface="B Nazanin" panose="00000400000000000000" pitchFamily="2" charset="-78"/>
              </a:rPr>
              <a:t>الگوی</a:t>
            </a:r>
            <a:r>
              <a:rPr lang="en-US" dirty="0" smtClean="0">
                <a:cs typeface="B Nazanin" panose="00000400000000000000" pitchFamily="2" charset="-78"/>
              </a:rPr>
              <a:t> </a:t>
            </a:r>
            <a:r>
              <a:rPr lang="fa-IR" dirty="0" smtClean="0">
                <a:cs typeface="B Nazanin" panose="00000400000000000000" pitchFamily="2" charset="-78"/>
              </a:rPr>
              <a:t>رفتاری </a:t>
            </a:r>
            <a:r>
              <a:rPr lang="fa-IR" dirty="0">
                <a:cs typeface="B Nazanin" panose="00000400000000000000" pitchFamily="2" charset="-78"/>
              </a:rPr>
              <a:t>گروه های هدف جهت فروش محصولات به آنها به سختی شناخته شوند. با این حال وب این امکان </a:t>
            </a:r>
            <a:r>
              <a:rPr lang="fa-IR" dirty="0" smtClean="0">
                <a:cs typeface="B Nazanin" panose="00000400000000000000" pitchFamily="2" charset="-78"/>
              </a:rPr>
              <a:t>را</a:t>
            </a:r>
            <a:r>
              <a:rPr lang="en-US" dirty="0" smtClean="0">
                <a:cs typeface="B Nazanin" panose="00000400000000000000" pitchFamily="2" charset="-78"/>
              </a:rPr>
              <a:t> </a:t>
            </a:r>
            <a:r>
              <a:rPr lang="fa-IR" dirty="0" smtClean="0">
                <a:cs typeface="B Nazanin" panose="00000400000000000000" pitchFamily="2" charset="-78"/>
              </a:rPr>
              <a:t>ایجاد </a:t>
            </a:r>
            <a:r>
              <a:rPr lang="fa-IR" dirty="0">
                <a:cs typeface="B Nazanin" panose="00000400000000000000" pitchFamily="2" charset="-78"/>
              </a:rPr>
              <a:t>کرده تا امر بازاریابی و فروش با در نظر گرفتن اطلاعات افراد به طور هدفمند پیگیری شود. </a:t>
            </a:r>
            <a:r>
              <a:rPr lang="en-US" dirty="0">
                <a:cs typeface="B Nazanin" panose="00000400000000000000" pitchFamily="2" charset="-78"/>
              </a:rPr>
              <a:t>Connected TV </a:t>
            </a:r>
            <a:r>
              <a:rPr lang="fa-IR" dirty="0">
                <a:cs typeface="B Nazanin" panose="00000400000000000000" pitchFamily="2" charset="-78"/>
              </a:rPr>
              <a:t>این امکان را ایجاد کرده که منطق تجارت الکترونیک تحت وب برای تلویزیون پیاده سازی شود. افزایش </a:t>
            </a:r>
            <a:r>
              <a:rPr lang="fa-IR" dirty="0" smtClean="0">
                <a:cs typeface="B Nazanin" panose="00000400000000000000" pitchFamily="2" charset="-78"/>
              </a:rPr>
              <a:t>دقت</a:t>
            </a:r>
            <a:r>
              <a:rPr lang="en-US" dirty="0" smtClean="0">
                <a:cs typeface="B Nazanin" panose="00000400000000000000" pitchFamily="2" charset="-78"/>
              </a:rPr>
              <a:t> </a:t>
            </a:r>
            <a:r>
              <a:rPr lang="fa-IR" dirty="0" smtClean="0">
                <a:cs typeface="B Nazanin" panose="00000400000000000000" pitchFamily="2" charset="-78"/>
              </a:rPr>
              <a:t>هم </a:t>
            </a:r>
            <a:r>
              <a:rPr lang="fa-IR" dirty="0">
                <a:cs typeface="B Nazanin" panose="00000400000000000000" pitchFamily="2" charset="-78"/>
              </a:rPr>
              <a:t>باعث رضایت تبلیغات کنندگان و هم مشتریان می </a:t>
            </a:r>
            <a:r>
              <a:rPr lang="fa-IR" dirty="0" smtClean="0">
                <a:cs typeface="B Nazanin" panose="00000400000000000000" pitchFamily="2" charset="-78"/>
              </a:rPr>
              <a:t>گردد.</a:t>
            </a:r>
          </a:p>
          <a:p>
            <a:pPr marL="0" indent="0" algn="just" rtl="1">
              <a:buNone/>
            </a:pPr>
            <a:r>
              <a:rPr lang="fa-IR" dirty="0" smtClean="0">
                <a:cs typeface="B Nazanin" panose="00000400000000000000" pitchFamily="2" charset="-78"/>
              </a:rPr>
              <a:t>در این حالت سرویس های ویژه مشتریان، بنگاه های تبلیغاتی و ... به صور خطوط تلویزیونی مجزا ارائه می گردد که از آن به </a:t>
            </a:r>
            <a:r>
              <a:rPr lang="en-US" dirty="0" smtClean="0">
                <a:cs typeface="B Nazanin" panose="00000400000000000000" pitchFamily="2" charset="-78"/>
              </a:rPr>
              <a:t>Service TV</a:t>
            </a:r>
            <a:r>
              <a:rPr lang="fa-IR" dirty="0" smtClean="0">
                <a:cs typeface="B Nazanin" panose="00000400000000000000" pitchFamily="2" charset="-78"/>
              </a:rPr>
              <a:t> یاد می شود.</a:t>
            </a:r>
            <a:endParaRPr lang="fa-IR"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025659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Personal TV</a:t>
            </a:r>
            <a:endParaRPr lang="en-US" dirty="0">
              <a:cs typeface="B Titr" panose="00000700000000000000" pitchFamily="2" charset="-78"/>
            </a:endParaRPr>
          </a:p>
        </p:txBody>
      </p:sp>
      <p:sp>
        <p:nvSpPr>
          <p:cNvPr id="3" name="Content Placeholder 2"/>
          <p:cNvSpPr>
            <a:spLocks noGrp="1"/>
          </p:cNvSpPr>
          <p:nvPr>
            <p:ph idx="1"/>
          </p:nvPr>
        </p:nvSpPr>
        <p:spPr>
          <a:xfrm>
            <a:off x="1104293" y="1567582"/>
            <a:ext cx="8946541" cy="4195481"/>
          </a:xfrm>
        </p:spPr>
        <p:txBody>
          <a:bodyPr>
            <a:normAutofit/>
          </a:bodyPr>
          <a:lstStyle/>
          <a:p>
            <a:pPr marL="0" indent="0" algn="just" rtl="1">
              <a:buNone/>
            </a:pPr>
            <a:r>
              <a:rPr lang="fa-IR" baseline="-25000" dirty="0">
                <a:cs typeface="B Nazanin" panose="00000400000000000000" pitchFamily="2" charset="-78"/>
              </a:rPr>
              <a:t>تلویزیون در آینده با تقاضای زیادی همراه خواهد بود. در حال حاضر </a:t>
            </a:r>
            <a:r>
              <a:rPr lang="en-US" baseline="-25000" dirty="0">
                <a:cs typeface="B Nazanin" panose="00000400000000000000" pitchFamily="2" charset="-78"/>
              </a:rPr>
              <a:t>Connected TV </a:t>
            </a:r>
            <a:r>
              <a:rPr lang="fa-IR" baseline="-25000" dirty="0">
                <a:cs typeface="B Nazanin" panose="00000400000000000000" pitchFamily="2" charset="-78"/>
              </a:rPr>
              <a:t>راهی مناسب </a:t>
            </a:r>
            <a:r>
              <a:rPr lang="fa-IR" baseline="-25000" dirty="0" smtClean="0">
                <a:cs typeface="B Nazanin" panose="00000400000000000000" pitchFamily="2" charset="-78"/>
              </a:rPr>
              <a:t>برای</a:t>
            </a:r>
            <a:r>
              <a:rPr lang="fa-IR" dirty="0" smtClean="0">
                <a:cs typeface="B Nazanin" panose="00000400000000000000" pitchFamily="2" charset="-78"/>
              </a:rPr>
              <a:t> </a:t>
            </a:r>
            <a:r>
              <a:rPr lang="fa-IR" baseline="-25000" dirty="0" smtClean="0">
                <a:cs typeface="B Nazanin" panose="00000400000000000000" pitchFamily="2" charset="-78"/>
              </a:rPr>
              <a:t>کنترل </a:t>
            </a:r>
            <a:r>
              <a:rPr lang="fa-IR" baseline="-25000" dirty="0">
                <a:cs typeface="B Nazanin" panose="00000400000000000000" pitchFamily="2" charset="-78"/>
              </a:rPr>
              <a:t>و مدیریت انبوه پیشنهاد کانال ها ایجاد کرده است. به عنوان مثال، اگر افراد از طریق شبکه های </a:t>
            </a:r>
            <a:r>
              <a:rPr lang="fa-IR" baseline="-25000" dirty="0" smtClean="0">
                <a:cs typeface="B Nazanin" panose="00000400000000000000" pitchFamily="2" charset="-78"/>
              </a:rPr>
              <a:t>اجتماعی</a:t>
            </a:r>
            <a:r>
              <a:rPr lang="fa-IR" dirty="0" smtClean="0">
                <a:cs typeface="B Nazanin" panose="00000400000000000000" pitchFamily="2" charset="-78"/>
              </a:rPr>
              <a:t> </a:t>
            </a:r>
            <a:r>
              <a:rPr lang="fa-IR" baseline="-25000" dirty="0" smtClean="0">
                <a:cs typeface="B Nazanin" panose="00000400000000000000" pitchFamily="2" charset="-78"/>
              </a:rPr>
              <a:t>آگاه </a:t>
            </a:r>
            <a:r>
              <a:rPr lang="fa-IR" baseline="-25000" dirty="0">
                <a:cs typeface="B Nazanin" panose="00000400000000000000" pitchFamily="2" charset="-78"/>
              </a:rPr>
              <a:t>شوند که دوستانشان در حال حاضر چه برنامه ای را مشاهده می کنند و یا چه برنامه هایی را در </a:t>
            </a:r>
            <a:r>
              <a:rPr lang="fa-IR" baseline="-25000" dirty="0" smtClean="0">
                <a:cs typeface="B Nazanin" panose="00000400000000000000" pitchFamily="2" charset="-78"/>
              </a:rPr>
              <a:t>زمانبندی</a:t>
            </a:r>
            <a:r>
              <a:rPr lang="fa-IR" dirty="0" smtClean="0">
                <a:cs typeface="B Nazanin" panose="00000400000000000000" pitchFamily="2" charset="-78"/>
              </a:rPr>
              <a:t> </a:t>
            </a:r>
            <a:r>
              <a:rPr lang="fa-IR" baseline="-25000" dirty="0" smtClean="0">
                <a:cs typeface="B Nazanin" panose="00000400000000000000" pitchFamily="2" charset="-78"/>
              </a:rPr>
              <a:t>خود </a:t>
            </a:r>
            <a:r>
              <a:rPr lang="fa-IR" baseline="-25000" dirty="0">
                <a:cs typeface="B Nazanin" panose="00000400000000000000" pitchFamily="2" charset="-78"/>
              </a:rPr>
              <a:t>قرار داده اند، راحت تر می توانند برنامه های مورد نظر خود را از بین میلیون ها برنامه و ویدئو انتخاب </a:t>
            </a:r>
            <a:r>
              <a:rPr lang="fa-IR" baseline="-25000" dirty="0" smtClean="0">
                <a:cs typeface="B Nazanin" panose="00000400000000000000" pitchFamily="2" charset="-78"/>
              </a:rPr>
              <a:t>نمایند.</a:t>
            </a:r>
            <a:r>
              <a:rPr lang="fa-IR" dirty="0" smtClean="0">
                <a:cs typeface="B Nazanin" panose="00000400000000000000" pitchFamily="2" charset="-78"/>
              </a:rPr>
              <a:t> </a:t>
            </a:r>
            <a:r>
              <a:rPr lang="fa-IR" baseline="-25000" dirty="0" smtClean="0">
                <a:cs typeface="B Nazanin" panose="00000400000000000000" pitchFamily="2" charset="-78"/>
              </a:rPr>
              <a:t>در </a:t>
            </a:r>
            <a:r>
              <a:rPr lang="fa-IR" baseline="-25000" dirty="0">
                <a:cs typeface="B Nazanin" panose="00000400000000000000" pitchFamily="2" charset="-78"/>
              </a:rPr>
              <a:t>اینجا، ویژگی اجتماعی </a:t>
            </a:r>
            <a:r>
              <a:rPr lang="en-US" baseline="-25000" dirty="0">
                <a:cs typeface="B Nazanin" panose="00000400000000000000" pitchFamily="2" charset="-78"/>
              </a:rPr>
              <a:t>Connected TV </a:t>
            </a:r>
            <a:r>
              <a:rPr lang="fa-IR" baseline="-25000" dirty="0">
                <a:cs typeface="B Nazanin" panose="00000400000000000000" pitchFamily="2" charset="-78"/>
              </a:rPr>
              <a:t>به کمک امر تصمیم گیری می آید. در واقع </a:t>
            </a:r>
            <a:r>
              <a:rPr lang="en-US" baseline="-25000" dirty="0" err="1">
                <a:cs typeface="B Nazanin" panose="00000400000000000000" pitchFamily="2" charset="-78"/>
              </a:rPr>
              <a:t>Conneted</a:t>
            </a:r>
            <a:r>
              <a:rPr lang="en-US" baseline="-25000" dirty="0">
                <a:cs typeface="B Nazanin" panose="00000400000000000000" pitchFamily="2" charset="-78"/>
              </a:rPr>
              <a:t> TV </a:t>
            </a:r>
            <a:r>
              <a:rPr lang="fa-IR" baseline="-25000" dirty="0" smtClean="0">
                <a:cs typeface="B Nazanin" panose="00000400000000000000" pitchFamily="2" charset="-78"/>
              </a:rPr>
              <a:t>باعثمی </a:t>
            </a:r>
            <a:r>
              <a:rPr lang="fa-IR" baseline="-25000" dirty="0">
                <a:cs typeface="B Nazanin" panose="00000400000000000000" pitchFamily="2" charset="-78"/>
              </a:rPr>
              <a:t>شود که بدون نیاز به اتصال به دستگاهی دیگر، پیچیدگی امر انتخاب محتوا صورت پذیرد. اما </a:t>
            </a:r>
            <a:r>
              <a:rPr lang="fa-IR" baseline="-25000" dirty="0" smtClean="0">
                <a:cs typeface="B Nazanin" panose="00000400000000000000" pitchFamily="2" charset="-78"/>
              </a:rPr>
              <a:t>مساله</a:t>
            </a:r>
            <a:r>
              <a:rPr lang="fa-IR" dirty="0" smtClean="0">
                <a:cs typeface="B Nazanin" panose="00000400000000000000" pitchFamily="2" charset="-78"/>
              </a:rPr>
              <a:t> </a:t>
            </a:r>
            <a:r>
              <a:rPr lang="fa-IR" baseline="-25000" dirty="0" smtClean="0">
                <a:cs typeface="B Nazanin" panose="00000400000000000000" pitchFamily="2" charset="-78"/>
              </a:rPr>
              <a:t>شخصی </a:t>
            </a:r>
            <a:r>
              <a:rPr lang="fa-IR" baseline="-25000" dirty="0">
                <a:cs typeface="B Nazanin" panose="00000400000000000000" pitchFamily="2" charset="-78"/>
              </a:rPr>
              <a:t>سازی یک موضوع کاملا ضروری است که اگر مدیریت نشود باعث نامطلوب کردن تجربه </a:t>
            </a:r>
            <a:r>
              <a:rPr lang="fa-IR" baseline="-25000" dirty="0" smtClean="0">
                <a:cs typeface="B Nazanin" panose="00000400000000000000" pitchFamily="2" charset="-78"/>
              </a:rPr>
              <a:t>تلویزیونمی گردد.</a:t>
            </a:r>
          </a:p>
          <a:p>
            <a:pPr marL="0" indent="0" algn="just" rtl="1">
              <a:buNone/>
            </a:pPr>
            <a:r>
              <a:rPr lang="fa-IR" baseline="-25000" dirty="0" smtClean="0">
                <a:cs typeface="B Nazanin" panose="00000400000000000000" pitchFamily="2" charset="-78"/>
              </a:rPr>
              <a:t>در </a:t>
            </a:r>
            <a:r>
              <a:rPr lang="fa-IR" baseline="-25000" dirty="0">
                <a:cs typeface="B Nazanin" panose="00000400000000000000" pitchFamily="2" charset="-78"/>
              </a:rPr>
              <a:t>آینده نزدیک، الگوریتم ها و شبکه های هوشمند، از کاربران در انتخاب برنامه هایشان حمایت می کند. </a:t>
            </a:r>
            <a:r>
              <a:rPr lang="fa-IR" baseline="-25000" dirty="0" smtClean="0">
                <a:cs typeface="B Nazanin" panose="00000400000000000000" pitchFamily="2" charset="-78"/>
              </a:rPr>
              <a:t>یک</a:t>
            </a:r>
            <a:r>
              <a:rPr lang="fa-IR" dirty="0" smtClean="0">
                <a:cs typeface="B Nazanin" panose="00000400000000000000" pitchFamily="2" charset="-78"/>
              </a:rPr>
              <a:t> </a:t>
            </a:r>
            <a:r>
              <a:rPr lang="fa-IR" baseline="-25000" dirty="0" smtClean="0">
                <a:cs typeface="B Nazanin" panose="00000400000000000000" pitchFamily="2" charset="-78"/>
              </a:rPr>
              <a:t>سرویس </a:t>
            </a:r>
            <a:r>
              <a:rPr lang="fa-IR" baseline="-25000" dirty="0">
                <a:cs typeface="B Nazanin" panose="00000400000000000000" pitchFamily="2" charset="-78"/>
              </a:rPr>
              <a:t>شخصی شده، عادت های تماشای برنامه کاربر و تاریخچه تماشای وی را مورد بررسی و تحلیل </a:t>
            </a:r>
            <a:r>
              <a:rPr lang="fa-IR" baseline="-25000" dirty="0" smtClean="0">
                <a:cs typeface="B Nazanin" panose="00000400000000000000" pitchFamily="2" charset="-78"/>
              </a:rPr>
              <a:t>قرار</a:t>
            </a:r>
            <a:r>
              <a:rPr lang="fa-IR" dirty="0" smtClean="0">
                <a:cs typeface="B Nazanin" panose="00000400000000000000" pitchFamily="2" charset="-78"/>
              </a:rPr>
              <a:t> </a:t>
            </a:r>
            <a:r>
              <a:rPr lang="fa-IR" baseline="-25000" dirty="0" smtClean="0">
                <a:cs typeface="B Nazanin" panose="00000400000000000000" pitchFamily="2" charset="-78"/>
              </a:rPr>
              <a:t>می </a:t>
            </a:r>
            <a:r>
              <a:rPr lang="fa-IR" baseline="-25000" dirty="0">
                <a:cs typeface="B Nazanin" panose="00000400000000000000" pitchFamily="2" charset="-78"/>
              </a:rPr>
              <a:t>دهد. به عنوان مثال بر اساس خروجی الگوریتم مشخص می گردد که شخصی برای گذراند تعطیلات خود </a:t>
            </a:r>
            <a:r>
              <a:rPr lang="fa-IR" baseline="-25000" dirty="0" smtClean="0">
                <a:cs typeface="B Nazanin" panose="00000400000000000000" pitchFamily="2" charset="-78"/>
              </a:rPr>
              <a:t>به</a:t>
            </a:r>
            <a:r>
              <a:rPr lang="fa-IR" dirty="0" smtClean="0">
                <a:cs typeface="B Nazanin" panose="00000400000000000000" pitchFamily="2" charset="-78"/>
              </a:rPr>
              <a:t> </a:t>
            </a:r>
            <a:r>
              <a:rPr lang="fa-IR" baseline="-25000" dirty="0" smtClean="0">
                <a:cs typeface="B Nazanin" panose="00000400000000000000" pitchFamily="2" charset="-78"/>
              </a:rPr>
              <a:t>کشور </a:t>
            </a:r>
            <a:r>
              <a:rPr lang="fa-IR" baseline="-25000" dirty="0">
                <a:cs typeface="B Nazanin" panose="00000400000000000000" pitchFamily="2" charset="-78"/>
              </a:rPr>
              <a:t>تونس علاقه مند است. تلویزیون بر این اساس مجموعه گزارش هایی در رابطه با تونس به فرد ارائه می </a:t>
            </a:r>
            <a:r>
              <a:rPr lang="fa-IR" baseline="-25000" dirty="0" smtClean="0">
                <a:cs typeface="B Nazanin" panose="00000400000000000000" pitchFamily="2" charset="-78"/>
              </a:rPr>
              <a:t>دهد.</a:t>
            </a:r>
            <a:r>
              <a:rPr lang="fa-IR" dirty="0" smtClean="0">
                <a:cs typeface="B Nazanin" panose="00000400000000000000" pitchFamily="2" charset="-78"/>
              </a:rPr>
              <a:t> </a:t>
            </a:r>
            <a:r>
              <a:rPr lang="fa-IR" baseline="-25000" dirty="0" smtClean="0">
                <a:cs typeface="B Nazanin" panose="00000400000000000000" pitchFamily="2" charset="-78"/>
              </a:rPr>
              <a:t>نکته </a:t>
            </a:r>
            <a:r>
              <a:rPr lang="fa-IR" baseline="-25000" dirty="0">
                <a:cs typeface="B Nazanin" panose="00000400000000000000" pitchFamily="2" charset="-78"/>
              </a:rPr>
              <a:t>بعدی در رابطه با دفترچه یادداشت تلویزیونی شخصی است. در این سناریو، سیستم با استفاده از </a:t>
            </a:r>
            <a:r>
              <a:rPr lang="fa-IR" baseline="-25000" dirty="0" smtClean="0">
                <a:cs typeface="B Nazanin" panose="00000400000000000000" pitchFamily="2" charset="-78"/>
              </a:rPr>
              <a:t>هوش</a:t>
            </a:r>
            <a:r>
              <a:rPr lang="fa-IR" dirty="0" smtClean="0">
                <a:cs typeface="B Nazanin" panose="00000400000000000000" pitchFamily="2" charset="-78"/>
              </a:rPr>
              <a:t> </a:t>
            </a:r>
            <a:r>
              <a:rPr lang="fa-IR" baseline="-25000" dirty="0" smtClean="0">
                <a:cs typeface="B Nazanin" panose="00000400000000000000" pitchFamily="2" charset="-78"/>
              </a:rPr>
              <a:t>مصنوعی </a:t>
            </a:r>
            <a:r>
              <a:rPr lang="fa-IR" baseline="-25000" dirty="0">
                <a:cs typeface="B Nazanin" panose="00000400000000000000" pitchFamily="2" charset="-78"/>
              </a:rPr>
              <a:t>علائق و ترجیحات شخص را پیدا می کند و بر آن اساس در تاریخ های معین پیشنهاداتی به وی </a:t>
            </a:r>
            <a:r>
              <a:rPr lang="fa-IR" baseline="-25000" dirty="0" smtClean="0">
                <a:cs typeface="B Nazanin" panose="00000400000000000000" pitchFamily="2" charset="-78"/>
              </a:rPr>
              <a:t>ارائه</a:t>
            </a:r>
            <a:r>
              <a:rPr lang="fa-IR" dirty="0" smtClean="0">
                <a:cs typeface="B Nazanin" panose="00000400000000000000" pitchFamily="2" charset="-78"/>
              </a:rPr>
              <a:t> </a:t>
            </a:r>
            <a:r>
              <a:rPr lang="fa-IR" baseline="-25000" dirty="0" smtClean="0">
                <a:cs typeface="B Nazanin" panose="00000400000000000000" pitchFamily="2" charset="-78"/>
              </a:rPr>
              <a:t>می </a:t>
            </a:r>
            <a:r>
              <a:rPr lang="fa-IR" baseline="-25000" dirty="0">
                <a:cs typeface="B Nazanin" panose="00000400000000000000" pitchFamily="2" charset="-78"/>
              </a:rPr>
              <a:t>کند. در سال 2020 ، وب معنایی پیشرفت بیشتری خواهد کرد و فرایند فیلترینگ و جستجو در صفحات </a:t>
            </a:r>
            <a:r>
              <a:rPr lang="fa-IR" baseline="-25000" dirty="0" smtClean="0">
                <a:cs typeface="B Nazanin" panose="00000400000000000000" pitchFamily="2" charset="-78"/>
              </a:rPr>
              <a:t>وب</a:t>
            </a:r>
            <a:r>
              <a:rPr lang="fa-IR" dirty="0" smtClean="0">
                <a:cs typeface="B Nazanin" panose="00000400000000000000" pitchFamily="2" charset="-78"/>
              </a:rPr>
              <a:t> </a:t>
            </a:r>
            <a:r>
              <a:rPr lang="fa-IR" baseline="-25000" dirty="0" smtClean="0">
                <a:cs typeface="B Nazanin" panose="00000400000000000000" pitchFamily="2" charset="-78"/>
              </a:rPr>
              <a:t>بر </a:t>
            </a:r>
            <a:r>
              <a:rPr lang="fa-IR" baseline="-25000" dirty="0">
                <a:cs typeface="B Nazanin" panose="00000400000000000000" pitchFamily="2" charset="-78"/>
              </a:rPr>
              <a:t>اساس ماشین ) </a:t>
            </a:r>
            <a:r>
              <a:rPr lang="en-US" baseline="-25000" dirty="0">
                <a:cs typeface="B Nazanin" panose="00000400000000000000" pitchFamily="2" charset="-78"/>
              </a:rPr>
              <a:t>Agent ( </a:t>
            </a:r>
            <a:r>
              <a:rPr lang="fa-IR" baseline="-25000" dirty="0">
                <a:cs typeface="B Nazanin" panose="00000400000000000000" pitchFamily="2" charset="-78"/>
              </a:rPr>
              <a:t>انجام می گیرد و پیشنهادات دقیق تر می </a:t>
            </a:r>
            <a:r>
              <a:rPr lang="fa-IR" baseline="-25000" dirty="0" smtClean="0">
                <a:cs typeface="B Nazanin" panose="00000400000000000000" pitchFamily="2" charset="-78"/>
              </a:rPr>
              <a:t>گردد.</a:t>
            </a:r>
            <a:r>
              <a:rPr lang="fa-IR" dirty="0" smtClean="0">
                <a:cs typeface="B Nazanin" panose="00000400000000000000" pitchFamily="2" charset="-78"/>
              </a:rPr>
              <a:t> </a:t>
            </a:r>
            <a:r>
              <a:rPr lang="fa-IR" baseline="-25000" dirty="0" smtClean="0">
                <a:cs typeface="B Nazanin" panose="00000400000000000000" pitchFamily="2" charset="-78"/>
              </a:rPr>
              <a:t>در </a:t>
            </a:r>
            <a:r>
              <a:rPr lang="fa-IR" baseline="-25000" dirty="0">
                <a:cs typeface="B Nazanin" panose="00000400000000000000" pitchFamily="2" charset="-78"/>
              </a:rPr>
              <a:t>آینده دوربین هوشمند </a:t>
            </a:r>
            <a:r>
              <a:rPr lang="en-US" baseline="-25000" dirty="0" smtClean="0">
                <a:cs typeface="B Nazanin" panose="00000400000000000000" pitchFamily="2" charset="-78"/>
              </a:rPr>
              <a:t>Webcam </a:t>
            </a:r>
            <a:r>
              <a:rPr lang="fa-IR" baseline="-25000" dirty="0" smtClean="0">
                <a:cs typeface="B Nazanin" panose="00000400000000000000" pitchFamily="2" charset="-78"/>
              </a:rPr>
              <a:t>بر </a:t>
            </a:r>
            <a:r>
              <a:rPr lang="fa-IR" baseline="-25000" dirty="0">
                <a:cs typeface="B Nazanin" panose="00000400000000000000" pitchFamily="2" charset="-78"/>
              </a:rPr>
              <a:t>روی دستگاه های تلویزیون امری فراگیر خواهد شد. این </a:t>
            </a:r>
            <a:r>
              <a:rPr lang="fa-IR" baseline="-25000" dirty="0" smtClean="0">
                <a:cs typeface="B Nazanin" panose="00000400000000000000" pitchFamily="2" charset="-78"/>
              </a:rPr>
              <a:t>دوربین</a:t>
            </a:r>
            <a:r>
              <a:rPr lang="fa-IR" dirty="0" smtClean="0">
                <a:cs typeface="B Nazanin" panose="00000400000000000000" pitchFamily="2" charset="-78"/>
              </a:rPr>
              <a:t> </a:t>
            </a:r>
            <a:r>
              <a:rPr lang="fa-IR" baseline="-25000" dirty="0" smtClean="0">
                <a:cs typeface="B Nazanin" panose="00000400000000000000" pitchFamily="2" charset="-78"/>
              </a:rPr>
              <a:t>دارای </a:t>
            </a:r>
            <a:r>
              <a:rPr lang="fa-IR" baseline="-25000" dirty="0">
                <a:cs typeface="B Nazanin" panose="00000400000000000000" pitchFamily="2" charset="-78"/>
              </a:rPr>
              <a:t>سنسور می تواند از طریق اطلاعاتی نظیر )ژست بیننده، حالت چهره، حرکت چشمان، فرکانس </a:t>
            </a:r>
            <a:r>
              <a:rPr lang="fa-IR" baseline="-25000" dirty="0" smtClean="0">
                <a:cs typeface="B Nazanin" panose="00000400000000000000" pitchFamily="2" charset="-78"/>
              </a:rPr>
              <a:t>نفس</a:t>
            </a:r>
            <a:r>
              <a:rPr lang="fa-IR" dirty="0" smtClean="0">
                <a:cs typeface="B Nazanin" panose="00000400000000000000" pitchFamily="2" charset="-78"/>
              </a:rPr>
              <a:t> </a:t>
            </a:r>
            <a:r>
              <a:rPr lang="fa-IR" baseline="-25000" dirty="0" smtClean="0">
                <a:cs typeface="B Nazanin" panose="00000400000000000000" pitchFamily="2" charset="-78"/>
              </a:rPr>
              <a:t>کشیدن</a:t>
            </a:r>
            <a:r>
              <a:rPr lang="fa-IR" baseline="-25000" dirty="0">
                <a:cs typeface="B Nazanin" panose="00000400000000000000" pitchFamily="2" charset="-78"/>
              </a:rPr>
              <a:t>، حرکت نرخ ضربان قلب و ...( یک پروفایل از علائق و عادت های رفتاری بیننده بسازد و بر این </a:t>
            </a:r>
            <a:r>
              <a:rPr lang="fa-IR" baseline="-25000" dirty="0" smtClean="0">
                <a:cs typeface="B Nazanin" panose="00000400000000000000" pitchFamily="2" charset="-78"/>
              </a:rPr>
              <a:t>اساس</a:t>
            </a:r>
            <a:r>
              <a:rPr lang="fa-IR" dirty="0" smtClean="0">
                <a:cs typeface="B Nazanin" panose="00000400000000000000" pitchFamily="2" charset="-78"/>
              </a:rPr>
              <a:t> </a:t>
            </a:r>
            <a:r>
              <a:rPr lang="fa-IR" baseline="-25000" dirty="0" smtClean="0">
                <a:cs typeface="B Nazanin" panose="00000400000000000000" pitchFamily="2" charset="-78"/>
              </a:rPr>
              <a:t>پیشنهاداتی </a:t>
            </a:r>
            <a:r>
              <a:rPr lang="fa-IR" baseline="-25000" dirty="0">
                <a:cs typeface="B Nazanin" panose="00000400000000000000" pitchFamily="2" charset="-78"/>
              </a:rPr>
              <a:t>ارائه دهد. البته مساله امنیت نیز در این بین وجود دارد که مخاطبان احساس کند اطلاعات </a:t>
            </a:r>
            <a:r>
              <a:rPr lang="fa-IR" baseline="-25000" dirty="0" smtClean="0">
                <a:cs typeface="B Nazanin" panose="00000400000000000000" pitchFamily="2" charset="-78"/>
              </a:rPr>
              <a:t>شخصی</a:t>
            </a:r>
            <a:r>
              <a:rPr lang="fa-IR" dirty="0" smtClean="0">
                <a:cs typeface="B Nazanin" panose="00000400000000000000" pitchFamily="2" charset="-78"/>
              </a:rPr>
              <a:t> </a:t>
            </a:r>
            <a:r>
              <a:rPr lang="fa-IR" baseline="-25000" dirty="0" smtClean="0">
                <a:cs typeface="B Nazanin" panose="00000400000000000000" pitchFamily="2" charset="-78"/>
              </a:rPr>
              <a:t>آنها </a:t>
            </a:r>
            <a:r>
              <a:rPr lang="fa-IR" baseline="-25000" dirty="0">
                <a:cs typeface="B Nazanin" panose="00000400000000000000" pitchFamily="2" charset="-78"/>
              </a:rPr>
              <a:t>به بیرون درز نمی کند.</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7202454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Personal TV</a:t>
            </a:r>
            <a:endParaRPr lang="en-US" dirty="0">
              <a:cs typeface="B Titr" panose="000007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183" y="1283676"/>
            <a:ext cx="9264578" cy="5219481"/>
          </a:xfrm>
          <a:prstGeom prst="rect">
            <a:avLst/>
          </a:prstGeo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411618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VR TV</a:t>
            </a:r>
            <a:endParaRPr lang="en-US" dirty="0">
              <a:cs typeface="B Titr" panose="00000700000000000000" pitchFamily="2" charset="-78"/>
            </a:endParaRPr>
          </a:p>
        </p:txBody>
      </p:sp>
      <p:sp>
        <p:nvSpPr>
          <p:cNvPr id="3" name="Content Placeholder 2"/>
          <p:cNvSpPr>
            <a:spLocks noGrp="1"/>
          </p:cNvSpPr>
          <p:nvPr>
            <p:ph idx="1"/>
          </p:nvPr>
        </p:nvSpPr>
        <p:spPr>
          <a:xfrm>
            <a:off x="1104293" y="1567582"/>
            <a:ext cx="8946541" cy="4195481"/>
          </a:xfrm>
        </p:spPr>
        <p:txBody>
          <a:bodyPr>
            <a:normAutofit/>
          </a:bodyPr>
          <a:lstStyle/>
          <a:p>
            <a:pPr marL="0" indent="0" algn="just" rtl="1">
              <a:buNone/>
            </a:pPr>
            <a:r>
              <a:rPr lang="fa-IR" dirty="0" smtClean="0">
                <a:cs typeface="B Nazanin" panose="00000400000000000000" pitchFamily="2" charset="-78"/>
              </a:rPr>
              <a:t>با افزایش سرعت سخت افزارها و البته ساده سازی انجام شده در فرایند نمایش محصولات واقعیت مجازی و 360 به زودی شاهد عرضه محصولات 360 زیادی خواهیم بود که تنوع محصولات در این حوزه قابل توجه خواهد بود و از حوزه انیمیشن، محصولات استودیویی، محصولات سینمایی و ... را در بر خواهد گرفت.</a:t>
            </a:r>
          </a:p>
          <a:p>
            <a:pPr marL="0" indent="0" algn="just" rtl="1">
              <a:buNone/>
            </a:pPr>
            <a:r>
              <a:rPr lang="fa-IR" dirty="0" smtClean="0">
                <a:cs typeface="B Nazanin" panose="00000400000000000000" pitchFamily="2" charset="-78"/>
              </a:rPr>
              <a:t>تلویزیون های نسل آینده تلویزیون هایی بر بستر گجت های پوشیدنی(عینک های </a:t>
            </a:r>
            <a:r>
              <a:rPr lang="en-US" dirty="0" smtClean="0">
                <a:cs typeface="B Nazanin" panose="00000400000000000000" pitchFamily="2" charset="-78"/>
              </a:rPr>
              <a:t>VR</a:t>
            </a:r>
            <a:r>
              <a:rPr lang="fa-IR" dirty="0" smtClean="0">
                <a:cs typeface="B Nazanin" panose="00000400000000000000" pitchFamily="2" charset="-78"/>
              </a:rPr>
              <a:t>) خواهند بود که به پخش برنامه های مورد علاقه کاربران به صورت انتخابی و یا بر اساس کنداکتور می پردازند.</a:t>
            </a:r>
            <a:endParaRPr lang="fa-IR"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3584" y="3379171"/>
            <a:ext cx="4817250" cy="271214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586" y="3379171"/>
            <a:ext cx="4821582" cy="271214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082130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897945"/>
            <a:ext cx="9461525" cy="3327009"/>
          </a:xfrm>
        </p:spPr>
        <p:txBody>
          <a:bodyPr>
            <a:normAutofit/>
          </a:bodyPr>
          <a:lstStyle/>
          <a:p>
            <a:pPr marL="0" indent="0" algn="ctr" rtl="1">
              <a:buNone/>
            </a:pPr>
            <a:r>
              <a:rPr lang="fa-IR" sz="6600" dirty="0" smtClean="0">
                <a:cs typeface="B Titr" panose="00000700000000000000" pitchFamily="2" charset="-78"/>
              </a:rPr>
              <a:t>سرویس های پخش (</a:t>
            </a:r>
            <a:r>
              <a:rPr lang="en-US" sz="6600" dirty="0" smtClean="0">
                <a:cs typeface="B Titr" panose="00000700000000000000" pitchFamily="2" charset="-78"/>
              </a:rPr>
              <a:t>Cast</a:t>
            </a:r>
            <a:r>
              <a:rPr lang="fa-IR" sz="6600" dirty="0" smtClean="0">
                <a:cs typeface="B Titr" panose="00000700000000000000" pitchFamily="2" charset="-78"/>
              </a:rPr>
              <a:t>)</a:t>
            </a:r>
            <a:endParaRPr lang="en-US" sz="6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6777943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4414" y="3016249"/>
            <a:ext cx="8946541" cy="3063337"/>
          </a:xfrm>
        </p:spPr>
        <p:txBody>
          <a:bodyPr>
            <a:normAutofit/>
          </a:bodyPr>
          <a:lstStyle/>
          <a:p>
            <a:pPr marL="0" indent="0" algn="ctr" rtl="1">
              <a:buNone/>
            </a:pPr>
            <a:r>
              <a:rPr lang="fa-IR" sz="6600" dirty="0" smtClean="0">
                <a:cs typeface="B Titr" panose="00000700000000000000" pitchFamily="2" charset="-78"/>
              </a:rPr>
              <a:t>پلتفرم سخت افزاری</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752325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پلتفرم های سخت افزاری تلویزیون</a:t>
            </a:r>
            <a:endParaRPr lang="en-US" dirty="0">
              <a:cs typeface="B Titr" panose="00000700000000000000" pitchFamily="2" charset="-78"/>
            </a:endParaRPr>
          </a:p>
        </p:txBody>
      </p:sp>
      <p:pic>
        <p:nvPicPr>
          <p:cNvPr id="7"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6716" y="1470074"/>
            <a:ext cx="5760547" cy="5088577"/>
          </a:xfrm>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5911236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45846" y="2194718"/>
            <a:ext cx="8946541" cy="3063337"/>
          </a:xfrm>
        </p:spPr>
        <p:txBody>
          <a:bodyPr>
            <a:normAutofit fontScale="92500" lnSpcReduction="10000"/>
          </a:bodyPr>
          <a:lstStyle/>
          <a:p>
            <a:pPr marL="0" indent="0" algn="ctr" rtl="1">
              <a:buNone/>
            </a:pPr>
            <a:r>
              <a:rPr lang="en-US" sz="6600" dirty="0" smtClean="0">
                <a:cs typeface="B Titr" panose="00000700000000000000" pitchFamily="2" charset="-78"/>
              </a:rPr>
              <a:t>Broadcast</a:t>
            </a:r>
            <a:endParaRPr lang="fa-IR" sz="6600" dirty="0" smtClean="0">
              <a:cs typeface="B Titr" panose="00000700000000000000" pitchFamily="2" charset="-78"/>
            </a:endParaRPr>
          </a:p>
          <a:p>
            <a:pPr marL="0" indent="0" algn="ctr" rtl="1">
              <a:buNone/>
            </a:pPr>
            <a:r>
              <a:rPr lang="en-US" sz="6600" dirty="0" smtClean="0">
                <a:cs typeface="B Titr" panose="00000700000000000000" pitchFamily="2" charset="-78"/>
              </a:rPr>
              <a:t> </a:t>
            </a:r>
            <a:r>
              <a:rPr lang="en-US" sz="4800" dirty="0" smtClean="0">
                <a:cs typeface="B Titr" panose="00000700000000000000" pitchFamily="2" charset="-78"/>
              </a:rPr>
              <a:t>VS</a:t>
            </a:r>
            <a:endParaRPr lang="fa-IR" sz="6600" dirty="0" smtClean="0">
              <a:cs typeface="B Titr" panose="00000700000000000000" pitchFamily="2" charset="-78"/>
            </a:endParaRPr>
          </a:p>
          <a:p>
            <a:pPr marL="0" indent="0" algn="ctr" rtl="1">
              <a:buNone/>
            </a:pPr>
            <a:r>
              <a:rPr lang="fa-IR" sz="6600" dirty="0" smtClean="0">
                <a:cs typeface="B Titr" panose="00000700000000000000" pitchFamily="2" charset="-78"/>
              </a:rPr>
              <a:t> </a:t>
            </a:r>
            <a:r>
              <a:rPr lang="en-US" sz="6600" dirty="0">
                <a:cs typeface="B Titr" panose="00000700000000000000" pitchFamily="2" charset="-78"/>
              </a:rPr>
              <a:t>Broadband</a:t>
            </a:r>
            <a:endParaRPr lang="fa-IR" sz="6600" dirty="0" smtClean="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6159786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خدمات </a:t>
            </a:r>
            <a:r>
              <a:rPr lang="en-US" dirty="0" smtClean="0">
                <a:cs typeface="B Titr" panose="00000700000000000000" pitchFamily="2" charset="-78"/>
              </a:rPr>
              <a:t>Broadcast</a:t>
            </a:r>
            <a:r>
              <a:rPr lang="fa-IR" dirty="0" smtClean="0">
                <a:cs typeface="B Titr" panose="00000700000000000000" pitchFamily="2" charset="-78"/>
              </a:rPr>
              <a:t> و </a:t>
            </a:r>
            <a:r>
              <a:rPr lang="en-US" dirty="0" smtClean="0">
                <a:cs typeface="B Titr" panose="00000700000000000000" pitchFamily="2" charset="-78"/>
              </a:rPr>
              <a:t>Broadband</a:t>
            </a:r>
            <a:endParaRPr lang="en-US" dirty="0">
              <a:cs typeface="B Titr" panose="00000700000000000000" pitchFamily="2" charset="-78"/>
            </a:endParaRPr>
          </a:p>
        </p:txBody>
      </p:sp>
      <p:sp>
        <p:nvSpPr>
          <p:cNvPr id="3" name="Content Placeholder 2"/>
          <p:cNvSpPr>
            <a:spLocks noGrp="1"/>
          </p:cNvSpPr>
          <p:nvPr>
            <p:ph idx="1"/>
          </p:nvPr>
        </p:nvSpPr>
        <p:spPr>
          <a:xfrm>
            <a:off x="1104293" y="1567582"/>
            <a:ext cx="8946541" cy="4195481"/>
          </a:xfrm>
        </p:spPr>
        <p:txBody>
          <a:bodyPr>
            <a:normAutofit/>
          </a:bodyPr>
          <a:lstStyle/>
          <a:p>
            <a:pPr marL="0" indent="0" algn="just" rtl="1">
              <a:buNone/>
            </a:pPr>
            <a:r>
              <a:rPr lang="fa-IR" dirty="0" smtClean="0">
                <a:cs typeface="B Nazanin" panose="00000400000000000000" pitchFamily="2" charset="-78"/>
              </a:rPr>
              <a:t>همانطور که در بخش های قبل ذکر شد، تلویزیون با دو فناوری متفاوت می تواند در منازل مردم حضور داشته باشد، یا با موج رادیویی و یا با </a:t>
            </a:r>
            <a:r>
              <a:rPr lang="en-US" dirty="0" smtClean="0">
                <a:cs typeface="B Nazanin" panose="00000400000000000000" pitchFamily="2" charset="-78"/>
              </a:rPr>
              <a:t>IP</a:t>
            </a:r>
            <a:r>
              <a:rPr lang="fa-IR" dirty="0" smtClean="0">
                <a:cs typeface="B Nazanin" panose="00000400000000000000" pitchFamily="2" charset="-78"/>
              </a:rPr>
              <a:t> کهدر هر دو نیز خدماتی مانند زیر نویس، تبلیغات و .... در دسترس عوم قرار می گیرد که از خدمات مبتنی بر انتقال با موج به عنوان </a:t>
            </a:r>
            <a:r>
              <a:rPr lang="en-US" dirty="0" smtClean="0">
                <a:cs typeface="B Nazanin" panose="00000400000000000000" pitchFamily="2" charset="-78"/>
              </a:rPr>
              <a:t>Broadcast</a:t>
            </a:r>
            <a:r>
              <a:rPr lang="fa-IR" dirty="0" smtClean="0">
                <a:cs typeface="B Nazanin" panose="00000400000000000000" pitchFamily="2" charset="-78"/>
              </a:rPr>
              <a:t> و از خدمات انتقال مبتنی بر </a:t>
            </a:r>
            <a:r>
              <a:rPr lang="en-US" dirty="0" smtClean="0">
                <a:cs typeface="B Nazanin" panose="00000400000000000000" pitchFamily="2" charset="-78"/>
              </a:rPr>
              <a:t>IP</a:t>
            </a:r>
            <a:r>
              <a:rPr lang="fa-IR" dirty="0" smtClean="0">
                <a:cs typeface="B Nazanin" panose="00000400000000000000" pitchFamily="2" charset="-78"/>
              </a:rPr>
              <a:t> به عنوان </a:t>
            </a:r>
            <a:r>
              <a:rPr lang="en-US" dirty="0" smtClean="0">
                <a:cs typeface="B Nazanin" panose="00000400000000000000" pitchFamily="2" charset="-78"/>
              </a:rPr>
              <a:t>Broadband</a:t>
            </a:r>
            <a:r>
              <a:rPr lang="fa-IR" dirty="0" smtClean="0">
                <a:cs typeface="B Nazanin" panose="00000400000000000000" pitchFamily="2" charset="-78"/>
              </a:rPr>
              <a:t> یاد می کنیم.</a:t>
            </a:r>
            <a:endParaRPr lang="fa-IR"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479" y="2968112"/>
            <a:ext cx="6225524" cy="356705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7585287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solidFill>
                  <a:srgbClr val="00B050"/>
                </a:solidFill>
                <a:cs typeface="B Titr" panose="00000700000000000000" pitchFamily="2" charset="-78"/>
              </a:rPr>
              <a:t>افول </a:t>
            </a:r>
            <a:r>
              <a:rPr lang="en-US" dirty="0" smtClean="0">
                <a:solidFill>
                  <a:srgbClr val="00B050"/>
                </a:solidFill>
                <a:cs typeface="B Titr" panose="00000700000000000000" pitchFamily="2" charset="-78"/>
              </a:rPr>
              <a:t>Broadcast</a:t>
            </a:r>
            <a:endParaRPr lang="en-US" dirty="0">
              <a:solidFill>
                <a:srgbClr val="00B050"/>
              </a:solidFill>
              <a:cs typeface="B Titr" panose="00000700000000000000" pitchFamily="2" charset="-78"/>
            </a:endParaRPr>
          </a:p>
        </p:txBody>
      </p:sp>
      <p:sp>
        <p:nvSpPr>
          <p:cNvPr id="3" name="Content Placeholder 2"/>
          <p:cNvSpPr>
            <a:spLocks noGrp="1"/>
          </p:cNvSpPr>
          <p:nvPr>
            <p:ph idx="1"/>
          </p:nvPr>
        </p:nvSpPr>
        <p:spPr/>
        <p:txBody>
          <a:bodyPr/>
          <a:lstStyle/>
          <a:p>
            <a:pPr algn="just" rtl="1"/>
            <a:r>
              <a:rPr lang="fa-IR" dirty="0" smtClean="0">
                <a:cs typeface="B Nazanin" panose="00000400000000000000" pitchFamily="2" charset="-78"/>
              </a:rPr>
              <a:t>بنا بر دلایل مختلفی تکنولوژی </a:t>
            </a:r>
            <a:r>
              <a:rPr lang="en-US" dirty="0" smtClean="0">
                <a:cs typeface="B Nazanin" panose="00000400000000000000" pitchFamily="2" charset="-78"/>
              </a:rPr>
              <a:t>Broadcast</a:t>
            </a:r>
            <a:r>
              <a:rPr lang="fa-IR" dirty="0" smtClean="0">
                <a:cs typeface="B Nazanin" panose="00000400000000000000" pitchFamily="2" charset="-78"/>
              </a:rPr>
              <a:t> در حال افول است که به صورت خلاصه می توان این دلایل را به صورت زیر برشمرد :</a:t>
            </a:r>
          </a:p>
          <a:p>
            <a:pPr algn="just" rtl="1">
              <a:buAutoNum type="arabicPeriod"/>
            </a:pPr>
            <a:r>
              <a:rPr lang="fa-IR" dirty="0" smtClean="0">
                <a:cs typeface="B Nazanin" panose="00000400000000000000" pitchFamily="2" charset="-78"/>
              </a:rPr>
              <a:t>افزایش سرعت اینترنت.</a:t>
            </a:r>
          </a:p>
          <a:p>
            <a:pPr algn="just" rtl="1">
              <a:buAutoNum type="arabicPeriod"/>
            </a:pPr>
            <a:r>
              <a:rPr lang="fa-IR" dirty="0" smtClean="0">
                <a:cs typeface="B Nazanin" panose="00000400000000000000" pitchFamily="2" charset="-78"/>
              </a:rPr>
              <a:t>تسهیل شیوه های دسترسی به محتوا.</a:t>
            </a:r>
          </a:p>
          <a:p>
            <a:pPr algn="just" rtl="1">
              <a:buAutoNum type="arabicPeriod"/>
            </a:pPr>
            <a:r>
              <a:rPr lang="fa-IR" dirty="0" smtClean="0">
                <a:cs typeface="B Nazanin" panose="00000400000000000000" pitchFamily="2" charset="-78"/>
              </a:rPr>
              <a:t>نیاز به برقراری ارتباط دو سویه.</a:t>
            </a:r>
          </a:p>
          <a:p>
            <a:pPr algn="just" rtl="1">
              <a:buAutoNum type="arabicPeriod"/>
            </a:pPr>
            <a:r>
              <a:rPr lang="fa-IR" dirty="0" smtClean="0">
                <a:cs typeface="B Nazanin" panose="00000400000000000000" pitchFamily="2" charset="-78"/>
              </a:rPr>
              <a:t>خلق حجم انبوه مدیا (</a:t>
            </a:r>
            <a:r>
              <a:rPr lang="en-US" dirty="0" smtClean="0">
                <a:cs typeface="B Nazanin" panose="00000400000000000000" pitchFamily="2" charset="-78"/>
              </a:rPr>
              <a:t>Mass Media</a:t>
            </a:r>
            <a:r>
              <a:rPr lang="fa-IR" dirty="0" smtClean="0">
                <a:cs typeface="B Nazanin" panose="00000400000000000000" pitchFamily="2" charset="-78"/>
              </a:rPr>
              <a:t>)</a:t>
            </a:r>
          </a:p>
          <a:p>
            <a:pPr algn="just" rtl="1">
              <a:buAutoNum type="arabicPeriod"/>
            </a:pPr>
            <a:r>
              <a:rPr lang="fa-IR" dirty="0" smtClean="0">
                <a:cs typeface="B Nazanin" panose="00000400000000000000" pitchFamily="2" charset="-78"/>
              </a:rPr>
              <a:t>دیجیتال شدن ساختار تولید و محصولات و عبور کامل از آنالوگ.</a:t>
            </a:r>
          </a:p>
          <a:p>
            <a:pPr algn="just" rtl="1">
              <a:buAutoNum type="arabicPeriod"/>
            </a:pPr>
            <a:r>
              <a:rPr lang="fa-IR" dirty="0" smtClean="0">
                <a:cs typeface="B Nazanin" panose="00000400000000000000" pitchFamily="2" charset="-78"/>
              </a:rPr>
              <a:t>نزدیک شدن بستر های عرضه، فرم های گوناگون مدیا.</a:t>
            </a:r>
          </a:p>
          <a:p>
            <a:pPr algn="just" rtl="1">
              <a:buAutoNum type="arabicPeriod"/>
            </a:pPr>
            <a:r>
              <a:rPr lang="fa-IR" dirty="0" smtClean="0">
                <a:cs typeface="B Nazanin" panose="00000400000000000000" pitchFamily="2" charset="-78"/>
              </a:rPr>
              <a:t>رواج تکنولوژی های جدید در حوزه </a:t>
            </a:r>
            <a:r>
              <a:rPr lang="en-US" dirty="0" smtClean="0">
                <a:cs typeface="B Nazanin" panose="00000400000000000000" pitchFamily="2" charset="-78"/>
              </a:rPr>
              <a:t>TV</a:t>
            </a:r>
            <a:r>
              <a:rPr lang="fa-IR" dirty="0" smtClean="0">
                <a:cs typeface="B Nazanin" panose="00000400000000000000" pitchFamily="2" charset="-78"/>
              </a:rPr>
              <a:t> و </a:t>
            </a:r>
            <a:r>
              <a:rPr lang="en-US" dirty="0" smtClean="0">
                <a:cs typeface="B Nazanin" panose="00000400000000000000" pitchFamily="2" charset="-78"/>
              </a:rPr>
              <a:t>Broadcast</a:t>
            </a:r>
            <a:r>
              <a:rPr lang="fa-IR" dirty="0">
                <a:cs typeface="B Nazanin" panose="00000400000000000000" pitchFamily="2" charset="-78"/>
              </a:rPr>
              <a:t> </a:t>
            </a:r>
            <a:r>
              <a:rPr lang="fa-IR" dirty="0" smtClean="0">
                <a:cs typeface="B Nazanin" panose="00000400000000000000" pitchFamily="2" charset="-78"/>
              </a:rPr>
              <a:t>مانند تلویزیون های سیستم عامل دار(اندرویدی یا </a:t>
            </a:r>
            <a:r>
              <a:rPr lang="en-US" dirty="0" smtClean="0">
                <a:cs typeface="B Nazanin" panose="00000400000000000000" pitchFamily="2" charset="-78"/>
              </a:rPr>
              <a:t>IOS</a:t>
            </a:r>
            <a:r>
              <a:rPr lang="fa-IR" dirty="0" smtClean="0">
                <a:cs typeface="B Nazanin" panose="00000400000000000000" pitchFamily="2" charset="-78"/>
              </a:rPr>
              <a:t>)</a:t>
            </a:r>
          </a:p>
          <a:p>
            <a:pPr algn="just" rtl="1">
              <a:buAutoNum type="arabicPeriod"/>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927" y="2695154"/>
            <a:ext cx="2155850" cy="254056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9085942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solidFill>
                  <a:srgbClr val="00B050"/>
                </a:solidFill>
                <a:cs typeface="B Titr" panose="00000700000000000000" pitchFamily="2" charset="-78"/>
              </a:rPr>
              <a:t>ظهور </a:t>
            </a:r>
            <a:r>
              <a:rPr lang="en-US" dirty="0" smtClean="0">
                <a:solidFill>
                  <a:srgbClr val="00B050"/>
                </a:solidFill>
                <a:cs typeface="B Titr" panose="00000700000000000000" pitchFamily="2" charset="-78"/>
              </a:rPr>
              <a:t>Broadband</a:t>
            </a:r>
            <a:endParaRPr lang="en-US" dirty="0">
              <a:solidFill>
                <a:srgbClr val="00B050"/>
              </a:solidFill>
              <a:cs typeface="B Titr" panose="00000700000000000000" pitchFamily="2" charset="-78"/>
            </a:endParaRPr>
          </a:p>
        </p:txBody>
      </p:sp>
      <p:sp>
        <p:nvSpPr>
          <p:cNvPr id="3" name="Content Placeholder 2"/>
          <p:cNvSpPr>
            <a:spLocks noGrp="1"/>
          </p:cNvSpPr>
          <p:nvPr>
            <p:ph idx="1"/>
          </p:nvPr>
        </p:nvSpPr>
        <p:spPr>
          <a:xfrm>
            <a:off x="677334" y="2579398"/>
            <a:ext cx="8596668" cy="666373"/>
          </a:xfrm>
        </p:spPr>
        <p:txBody>
          <a:bodyPr>
            <a:normAutofit lnSpcReduction="10000"/>
          </a:bodyPr>
          <a:lstStyle/>
          <a:p>
            <a:pPr algn="just" rtl="1"/>
            <a:r>
              <a:rPr lang="fa-IR" dirty="0" smtClean="0">
                <a:cs typeface="B Nazanin" panose="00000400000000000000" pitchFamily="2" charset="-78"/>
              </a:rPr>
              <a:t>تکنولوژی برودباند، تکنولوژی عرضه مدیا بر بستر </a:t>
            </a:r>
            <a:r>
              <a:rPr lang="en-US" dirty="0" smtClean="0">
                <a:cs typeface="B Nazanin" panose="00000400000000000000" pitchFamily="2" charset="-78"/>
              </a:rPr>
              <a:t>IP</a:t>
            </a:r>
            <a:r>
              <a:rPr lang="fa-IR" dirty="0" smtClean="0">
                <a:cs typeface="B Nazanin" panose="00000400000000000000" pitchFamily="2" charset="-78"/>
              </a:rPr>
              <a:t> و پهنای باند است که با تلویزیون های کابلی در دنیا آغاز شد و روز به روز بر گستره کاربرد آن افزوده شد.</a:t>
            </a:r>
          </a:p>
          <a:p>
            <a:pPr algn="just" rtl="1">
              <a:buAutoNum type="arabicPeriod"/>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7334" y="3245771"/>
            <a:ext cx="2966564" cy="228600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902735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solidFill>
                  <a:srgbClr val="00B050"/>
                </a:solidFill>
                <a:cs typeface="B Titr" panose="00000700000000000000" pitchFamily="2" charset="-78"/>
              </a:rPr>
              <a:t>ویژگی های </a:t>
            </a:r>
            <a:r>
              <a:rPr lang="en-US" dirty="0" smtClean="0">
                <a:solidFill>
                  <a:srgbClr val="00B050"/>
                </a:solidFill>
                <a:cs typeface="B Titr" panose="00000700000000000000" pitchFamily="2" charset="-78"/>
              </a:rPr>
              <a:t>Broadband</a:t>
            </a:r>
            <a:endParaRPr lang="en-US" dirty="0">
              <a:solidFill>
                <a:srgbClr val="00B050"/>
              </a:solidFill>
              <a:cs typeface="B Titr" panose="00000700000000000000" pitchFamily="2" charset="-78"/>
            </a:endParaRPr>
          </a:p>
        </p:txBody>
      </p:sp>
      <p:sp>
        <p:nvSpPr>
          <p:cNvPr id="3" name="Content Placeholder 2"/>
          <p:cNvSpPr>
            <a:spLocks noGrp="1"/>
          </p:cNvSpPr>
          <p:nvPr>
            <p:ph idx="1"/>
          </p:nvPr>
        </p:nvSpPr>
        <p:spPr>
          <a:xfrm>
            <a:off x="677334" y="1434653"/>
            <a:ext cx="8596668" cy="5001048"/>
          </a:xfrm>
        </p:spPr>
        <p:txBody>
          <a:bodyPr>
            <a:normAutofit/>
          </a:bodyPr>
          <a:lstStyle/>
          <a:p>
            <a:pPr algn="just" rtl="1"/>
            <a:r>
              <a:rPr lang="fa-IR" dirty="0" smtClean="0">
                <a:cs typeface="B Nazanin" panose="00000400000000000000" pitchFamily="2" charset="-78"/>
              </a:rPr>
              <a:t>تکنولوژی برودباند مبتنی بر ویژگی های خاصی است که برخی از آنها عبارت است از :</a:t>
            </a:r>
          </a:p>
          <a:p>
            <a:pPr algn="just" rtl="1">
              <a:buAutoNum type="arabicPeriod"/>
            </a:pPr>
            <a:r>
              <a:rPr lang="fa-IR" dirty="0" smtClean="0">
                <a:cs typeface="B Nazanin" panose="00000400000000000000" pitchFamily="2" charset="-78"/>
              </a:rPr>
              <a:t>کاهش هزینه تولید.</a:t>
            </a:r>
          </a:p>
          <a:p>
            <a:pPr algn="just" rtl="1">
              <a:buAutoNum type="arabicPeriod"/>
            </a:pPr>
            <a:r>
              <a:rPr lang="fa-IR" dirty="0" smtClean="0">
                <a:cs typeface="B Nazanin" panose="00000400000000000000" pitchFamily="2" charset="-78"/>
              </a:rPr>
              <a:t>کاهش زمان تولید.</a:t>
            </a:r>
          </a:p>
          <a:p>
            <a:pPr algn="just" rtl="1">
              <a:buFont typeface="Wingdings 3" charset="2"/>
              <a:buAutoNum type="arabicPeriod"/>
            </a:pPr>
            <a:r>
              <a:rPr lang="fa-IR" dirty="0" smtClean="0">
                <a:cs typeface="B Nazanin" panose="00000400000000000000" pitchFamily="2" charset="-78"/>
              </a:rPr>
              <a:t>ساده سازی فرایند تولید و غلبه </a:t>
            </a:r>
            <a:r>
              <a:rPr lang="en-US" dirty="0">
                <a:cs typeface="B Nazanin" panose="00000400000000000000" pitchFamily="2" charset="-78"/>
              </a:rPr>
              <a:t>Content</a:t>
            </a:r>
            <a:r>
              <a:rPr lang="fa-IR" dirty="0">
                <a:cs typeface="B Nazanin" panose="00000400000000000000" pitchFamily="2" charset="-78"/>
              </a:rPr>
              <a:t> </a:t>
            </a:r>
            <a:r>
              <a:rPr lang="fa-IR" dirty="0" smtClean="0">
                <a:cs typeface="B Nazanin" panose="00000400000000000000" pitchFamily="2" charset="-78"/>
              </a:rPr>
              <a:t>.</a:t>
            </a:r>
          </a:p>
          <a:p>
            <a:pPr algn="just" rtl="1">
              <a:buAutoNum type="arabicPeriod"/>
            </a:pPr>
            <a:r>
              <a:rPr lang="fa-IR" dirty="0" smtClean="0">
                <a:cs typeface="B Nazanin" panose="00000400000000000000" pitchFamily="2" charset="-78"/>
              </a:rPr>
              <a:t>کوچک سازی ساختارهای برنامه ساز</a:t>
            </a:r>
            <a:r>
              <a:rPr lang="fa-IR" dirty="0">
                <a:cs typeface="B Nazanin" panose="00000400000000000000" pitchFamily="2" charset="-78"/>
              </a:rPr>
              <a:t>ی</a:t>
            </a:r>
            <a:r>
              <a:rPr lang="fa-IR" dirty="0" smtClean="0">
                <a:cs typeface="B Nazanin" panose="00000400000000000000" pitchFamily="2" charset="-78"/>
              </a:rPr>
              <a:t> و عرضه.</a:t>
            </a:r>
          </a:p>
          <a:p>
            <a:pPr algn="just" rtl="1">
              <a:buAutoNum type="arabicPeriod"/>
            </a:pPr>
            <a:r>
              <a:rPr lang="fa-IR" dirty="0" smtClean="0">
                <a:cs typeface="B Nazanin" panose="00000400000000000000" pitchFamily="2" charset="-78"/>
              </a:rPr>
              <a:t>خلق ارزش افزوده.</a:t>
            </a:r>
          </a:p>
          <a:p>
            <a:pPr algn="just" rtl="1">
              <a:buAutoNum type="arabicPeriod"/>
            </a:pPr>
            <a:r>
              <a:rPr lang="fa-IR" dirty="0" smtClean="0">
                <a:cs typeface="B Nazanin" panose="00000400000000000000" pitchFamily="2" charset="-78"/>
              </a:rPr>
              <a:t>یکسان سازی بستر عرضه مدیاهای مختلف (بازی، انیمیشن و فیلم)</a:t>
            </a:r>
          </a:p>
          <a:p>
            <a:pPr algn="just" rtl="1">
              <a:buAutoNum type="arabicPeriod"/>
            </a:pPr>
            <a:r>
              <a:rPr lang="fa-IR" dirty="0" smtClean="0">
                <a:cs typeface="B Nazanin" panose="00000400000000000000" pitchFamily="2" charset="-78"/>
              </a:rPr>
              <a:t>تعامل دو سویه کاربر و برنامه ساز.</a:t>
            </a:r>
          </a:p>
          <a:p>
            <a:pPr algn="just" rtl="1">
              <a:buAutoNum type="arabicPeriod"/>
            </a:pPr>
            <a:r>
              <a:rPr lang="fa-IR" dirty="0" smtClean="0">
                <a:cs typeface="B Nazanin" panose="00000400000000000000" pitchFamily="2" charset="-78"/>
              </a:rPr>
              <a:t>پیوستگی کامل </a:t>
            </a:r>
          </a:p>
          <a:p>
            <a:pPr algn="just" rtl="1">
              <a:buAutoNum type="arabicPeriod"/>
            </a:pPr>
            <a:endParaRPr lang="fa-IR" dirty="0" smtClean="0">
              <a:cs typeface="B Nazanin" panose="00000400000000000000" pitchFamily="2" charset="-78"/>
            </a:endParaRPr>
          </a:p>
          <a:p>
            <a:pPr algn="just" rtl="1">
              <a:buAutoNum type="arabicPeriod"/>
            </a:pPr>
            <a:endParaRPr lang="fa-IR" dirty="0" smtClean="0">
              <a:cs typeface="B Nazanin" panose="00000400000000000000" pitchFamily="2" charset="-78"/>
            </a:endParaRPr>
          </a:p>
          <a:p>
            <a:pPr algn="just" rtl="1">
              <a:buAutoNum type="arabicPeriod"/>
            </a:pP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6801740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3948"/>
            <a:ext cx="8596668" cy="1320800"/>
          </a:xfrm>
        </p:spPr>
        <p:txBody>
          <a:bodyPr/>
          <a:lstStyle/>
          <a:p>
            <a:pPr algn="r" rtl="1"/>
            <a:r>
              <a:rPr lang="fa-IR" dirty="0">
                <a:solidFill>
                  <a:srgbClr val="00B050"/>
                </a:solidFill>
                <a:cs typeface="B Titr" panose="00000700000000000000" pitchFamily="2" charset="-78"/>
              </a:rPr>
              <a:t>برودباند بر اساس ویژگی های ذاتی</a:t>
            </a:r>
            <a:endParaRPr lang="en-US" dirty="0">
              <a:solidFill>
                <a:srgbClr val="00B050"/>
              </a:solidFill>
              <a:cs typeface="B Titr" panose="00000700000000000000" pitchFamily="2" charset="-78"/>
            </a:endParaRPr>
          </a:p>
        </p:txBody>
      </p:sp>
      <p:sp>
        <p:nvSpPr>
          <p:cNvPr id="4" name="Content Placeholder 2"/>
          <p:cNvSpPr txBox="1">
            <a:spLocks/>
          </p:cNvSpPr>
          <p:nvPr/>
        </p:nvSpPr>
        <p:spPr>
          <a:xfrm>
            <a:off x="677334" y="730261"/>
            <a:ext cx="8596668" cy="101379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lgn="just" rtl="1"/>
            <a:r>
              <a:rPr lang="fa-IR" dirty="0" smtClean="0">
                <a:cs typeface="B Nazanin" panose="00000400000000000000" pitchFamily="2" charset="-78"/>
              </a:rPr>
              <a:t>در طراحی یک سیستم برودباند موفق باید ویژگی های ذاتی برودباند و همچنین دلایل افول سیستم برودکست را در نظر داشت و ما به ازای هر یک از این ویژگی ها و دلایل یک محصول به منجر به محتوا و یا بستری برای عرضه سرویس و خدمات تعریف کرد که برخی از این سیستم ها عبارتند از :</a:t>
            </a:r>
          </a:p>
          <a:p>
            <a:pPr marL="0" indent="0" algn="just" rtl="1">
              <a:buNone/>
            </a:pPr>
            <a:endParaRPr lang="fa-IR" dirty="0" smtClean="0">
              <a:cs typeface="B Nazanin" panose="00000400000000000000" pitchFamily="2" charset="-78"/>
            </a:endParaRPr>
          </a:p>
          <a:p>
            <a:pPr algn="just" rtl="1">
              <a:buFont typeface="Wingdings 3" charset="2"/>
              <a:buAutoNum type="arabicPeriod"/>
            </a:pPr>
            <a:endParaRPr lang="fa-IR" dirty="0" smtClean="0">
              <a:cs typeface="B Nazanin" panose="00000400000000000000" pitchFamily="2" charset="-78"/>
            </a:endParaRPr>
          </a:p>
          <a:p>
            <a:pPr algn="just" rtl="1">
              <a:buFont typeface="Wingdings 3" charset="2"/>
              <a:buAutoNum type="arabicPeriod"/>
            </a:pPr>
            <a:endParaRPr lang="fa-IR" baseline="-25000" dirty="0" smtClean="0">
              <a:cs typeface="B Nazanin" panose="00000400000000000000" pitchFamily="2" charset="-78"/>
            </a:endParaRPr>
          </a:p>
          <a:p>
            <a:pPr algn="just" rtl="1">
              <a:buFont typeface="Wingdings 3" charset="2"/>
              <a:buAutoNum type="arabicPeriod"/>
            </a:pPr>
            <a:endParaRPr lang="en-US" dirty="0">
              <a:cs typeface="B Nazanin" panose="00000400000000000000" pitchFamily="2" charset="-78"/>
            </a:endParaRPr>
          </a:p>
        </p:txBody>
      </p:sp>
      <p:graphicFrame>
        <p:nvGraphicFramePr>
          <p:cNvPr id="7" name="Table 6"/>
          <p:cNvGraphicFramePr>
            <a:graphicFrameLocks noGrp="1"/>
          </p:cNvGraphicFramePr>
          <p:nvPr>
            <p:extLst>
              <p:ext uri="{D42A27DB-BD31-4B8C-83A1-F6EECF244321}">
                <p14:modId xmlns:p14="http://schemas.microsoft.com/office/powerpoint/2010/main" val="583517158"/>
              </p:ext>
            </p:extLst>
          </p:nvPr>
        </p:nvGraphicFramePr>
        <p:xfrm>
          <a:off x="611134" y="1744052"/>
          <a:ext cx="8336001" cy="4902200"/>
        </p:xfrm>
        <a:graphic>
          <a:graphicData uri="http://schemas.openxmlformats.org/drawingml/2006/table">
            <a:tbl>
              <a:tblPr firstRow="1" bandRow="1">
                <a:tableStyleId>{5C22544A-7EE6-4342-B048-85BDC9FD1C3A}</a:tableStyleId>
              </a:tblPr>
              <a:tblGrid>
                <a:gridCol w="2778667"/>
                <a:gridCol w="4412533"/>
                <a:gridCol w="1144801"/>
              </a:tblGrid>
              <a:tr h="370840">
                <a:tc>
                  <a:txBody>
                    <a:bodyPr/>
                    <a:lstStyle/>
                    <a:p>
                      <a:pPr algn="ctr"/>
                      <a:r>
                        <a:rPr lang="fa-IR" dirty="0" smtClean="0">
                          <a:cs typeface="B Titr" panose="00000700000000000000" pitchFamily="2" charset="-78"/>
                        </a:rPr>
                        <a:t>محصول مورد نیاز</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ویژگی</a:t>
                      </a:r>
                      <a:endParaRPr lang="en-US" dirty="0">
                        <a:cs typeface="B Titr" panose="00000700000000000000" pitchFamily="2" charset="-78"/>
                      </a:endParaRPr>
                    </a:p>
                  </a:txBody>
                  <a:tcPr/>
                </a:tc>
                <a:tc>
                  <a:txBody>
                    <a:bodyPr/>
                    <a:lstStyle/>
                    <a:p>
                      <a:pPr algn="ctr"/>
                      <a:r>
                        <a:rPr lang="fa-IR" dirty="0" smtClean="0">
                          <a:cs typeface="B Titr" panose="00000700000000000000" pitchFamily="2" charset="-78"/>
                        </a:rPr>
                        <a:t>ردیف</a:t>
                      </a:r>
                      <a:endParaRPr lang="en-US" dirty="0">
                        <a:cs typeface="B Titr" panose="00000700000000000000" pitchFamily="2" charset="-78"/>
                      </a:endParaRPr>
                    </a:p>
                  </a:txBody>
                  <a:tcPr/>
                </a:tc>
              </a:tr>
              <a:tr h="370840">
                <a:tc rowSpan="3">
                  <a:txBody>
                    <a:bodyPr/>
                    <a:lstStyle/>
                    <a:p>
                      <a:pPr algn="ctr"/>
                      <a:endParaRPr lang="fa-IR" sz="1600" dirty="0" smtClean="0">
                        <a:cs typeface="B Nazanin" panose="00000400000000000000" pitchFamily="2" charset="-78"/>
                      </a:endParaRPr>
                    </a:p>
                    <a:p>
                      <a:pPr algn="ctr"/>
                      <a:r>
                        <a:rPr lang="fa-IR" sz="1600" dirty="0" smtClean="0">
                          <a:cs typeface="B Nazanin" panose="00000400000000000000" pitchFamily="2" charset="-78"/>
                        </a:rPr>
                        <a:t>توسعه نرم افزار ویژه</a:t>
                      </a:r>
                      <a:r>
                        <a:rPr lang="fa-IR" sz="1600" baseline="0" dirty="0" smtClean="0">
                          <a:cs typeface="B Nazanin" panose="00000400000000000000" pitchFamily="2" charset="-78"/>
                        </a:rPr>
                        <a:t> تولید ساده، سریع و کم هزینه مدیا با قابلیت تولید بر بستر انواع سیستم ها و گجت ها</a:t>
                      </a:r>
                      <a:endParaRPr lang="en-US" sz="1600" dirty="0">
                        <a:cs typeface="B Nazanin" panose="00000400000000000000" pitchFamily="2" charset="-78"/>
                      </a:endParaRPr>
                    </a:p>
                  </a:txBody>
                  <a:tcPr/>
                </a:tc>
                <a:tc>
                  <a:txBody>
                    <a:bodyPr/>
                    <a:lstStyle/>
                    <a:p>
                      <a:pPr algn="ctr"/>
                      <a:r>
                        <a:rPr lang="fa-IR" sz="1600" dirty="0" smtClean="0">
                          <a:cs typeface="B Nazanin" panose="00000400000000000000" pitchFamily="2" charset="-78"/>
                        </a:rPr>
                        <a:t>کاهش</a:t>
                      </a:r>
                      <a:r>
                        <a:rPr lang="fa-IR" sz="1600" baseline="0" dirty="0" smtClean="0">
                          <a:cs typeface="B Nazanin" panose="00000400000000000000" pitchFamily="2" charset="-78"/>
                        </a:rPr>
                        <a:t> هزینه تولید</a:t>
                      </a:r>
                      <a:endParaRPr lang="en-US" sz="1600" dirty="0">
                        <a:cs typeface="B Nazanin" panose="00000400000000000000" pitchFamily="2" charset="-78"/>
                      </a:endParaRPr>
                    </a:p>
                  </a:txBody>
                  <a:tcPr/>
                </a:tc>
                <a:tc>
                  <a:txBody>
                    <a:bodyPr/>
                    <a:lstStyle/>
                    <a:p>
                      <a:pPr algn="ctr"/>
                      <a:r>
                        <a:rPr lang="en-US" sz="1600" dirty="0" smtClean="0">
                          <a:cs typeface="B Nazanin" panose="00000400000000000000" pitchFamily="2" charset="-78"/>
                        </a:rPr>
                        <a:t>1</a:t>
                      </a:r>
                      <a:endParaRPr lang="en-US" sz="1600" dirty="0">
                        <a:cs typeface="B Nazanin" panose="00000400000000000000" pitchFamily="2" charset="-78"/>
                      </a:endParaRPr>
                    </a:p>
                  </a:txBody>
                  <a:tcPr/>
                </a:tc>
              </a:tr>
              <a:tr h="370840">
                <a:tc vMerge="1">
                  <a:txBody>
                    <a:bodyPr/>
                    <a:lstStyle/>
                    <a:p>
                      <a:pPr algn="ctr"/>
                      <a:endParaRPr lang="en-US" dirty="0">
                        <a:cs typeface="B Nazanin" panose="00000400000000000000" pitchFamily="2" charset="-78"/>
                      </a:endParaRPr>
                    </a:p>
                  </a:txBody>
                  <a:tcPr/>
                </a:tc>
                <a:tc>
                  <a:txBody>
                    <a:bodyPr/>
                    <a:lstStyle/>
                    <a:p>
                      <a:pPr algn="ctr"/>
                      <a:r>
                        <a:rPr lang="fa-IR" sz="1600" dirty="0" smtClean="0">
                          <a:cs typeface="B Nazanin" panose="00000400000000000000" pitchFamily="2" charset="-78"/>
                        </a:rPr>
                        <a:t>کاهش زمان تولید</a:t>
                      </a:r>
                      <a:endParaRPr lang="en-US" sz="1600" dirty="0">
                        <a:cs typeface="B Nazanin" panose="00000400000000000000" pitchFamily="2" charset="-78"/>
                      </a:endParaRPr>
                    </a:p>
                  </a:txBody>
                  <a:tcPr/>
                </a:tc>
                <a:tc>
                  <a:txBody>
                    <a:bodyPr/>
                    <a:lstStyle/>
                    <a:p>
                      <a:pPr algn="ctr"/>
                      <a:r>
                        <a:rPr lang="en-US" sz="1600" dirty="0" smtClean="0">
                          <a:cs typeface="B Nazanin" panose="00000400000000000000" pitchFamily="2" charset="-78"/>
                        </a:rPr>
                        <a:t>2</a:t>
                      </a:r>
                      <a:endParaRPr lang="en-US" sz="1600" dirty="0">
                        <a:cs typeface="B Nazanin" panose="00000400000000000000" pitchFamily="2" charset="-78"/>
                      </a:endParaRPr>
                    </a:p>
                  </a:txBody>
                  <a:tcPr/>
                </a:tc>
              </a:tr>
              <a:tr h="370840">
                <a:tc vMerge="1">
                  <a:txBody>
                    <a:bodyPr/>
                    <a:lstStyle/>
                    <a:p>
                      <a:pPr algn="ctr"/>
                      <a:endParaRPr lang="en-US" dirty="0">
                        <a:cs typeface="B Nazanin" panose="00000400000000000000" pitchFamily="2" charset="-78"/>
                      </a:endParaRPr>
                    </a:p>
                  </a:txBody>
                  <a:tcPr/>
                </a:tc>
                <a:tc>
                  <a:txBody>
                    <a:bodyPr/>
                    <a:lstStyle/>
                    <a:p>
                      <a:pPr algn="ctr"/>
                      <a:r>
                        <a:rPr lang="fa-IR" sz="1600" dirty="0" smtClean="0">
                          <a:cs typeface="B Nazanin" panose="00000400000000000000" pitchFamily="2" charset="-78"/>
                        </a:rPr>
                        <a:t>کاهش</a:t>
                      </a:r>
                      <a:r>
                        <a:rPr lang="fa-IR" sz="1600" baseline="0" dirty="0" smtClean="0">
                          <a:cs typeface="B Nazanin" panose="00000400000000000000" pitchFamily="2" charset="-78"/>
                        </a:rPr>
                        <a:t> سطح دانش مورد نیاز و ساده سازی تولید</a:t>
                      </a:r>
                      <a:endParaRPr lang="en-US" sz="1600" dirty="0">
                        <a:cs typeface="B Nazanin" panose="00000400000000000000" pitchFamily="2" charset="-78"/>
                      </a:endParaRPr>
                    </a:p>
                  </a:txBody>
                  <a:tcPr/>
                </a:tc>
                <a:tc>
                  <a:txBody>
                    <a:bodyPr/>
                    <a:lstStyle/>
                    <a:p>
                      <a:pPr algn="ctr"/>
                      <a:r>
                        <a:rPr lang="en-US" sz="1600" dirty="0" smtClean="0">
                          <a:cs typeface="B Nazanin" panose="00000400000000000000" pitchFamily="2" charset="-78"/>
                        </a:rPr>
                        <a:t>3</a:t>
                      </a:r>
                      <a:endParaRPr lang="en-US" sz="1600" dirty="0">
                        <a:cs typeface="B Nazanin" panose="00000400000000000000" pitchFamily="2" charset="-78"/>
                      </a:endParaRPr>
                    </a:p>
                  </a:txBody>
                  <a:tcPr/>
                </a:tc>
              </a:tr>
              <a:tr h="370840">
                <a:tc>
                  <a:txBody>
                    <a:bodyPr/>
                    <a:lstStyle/>
                    <a:p>
                      <a:pPr algn="ctr"/>
                      <a:r>
                        <a:rPr lang="fa-IR" sz="1600" dirty="0" smtClean="0">
                          <a:cs typeface="B Nazanin" panose="00000400000000000000" pitchFamily="2" charset="-78"/>
                        </a:rPr>
                        <a:t>مکانیزه سازی و اتوماسیون سیستم های تولید محتوا به منظور کاهش حجم نیروی انسانی مورد نیاز برای تولید و افزایش دقت</a:t>
                      </a:r>
                      <a:endParaRPr lang="en-US" sz="1600" dirty="0">
                        <a:cs typeface="B Nazanin" panose="00000400000000000000" pitchFamily="2" charset="-78"/>
                      </a:endParaRPr>
                    </a:p>
                  </a:txBody>
                  <a:tcPr/>
                </a:tc>
                <a:tc>
                  <a:txBody>
                    <a:bodyPr/>
                    <a:lstStyle/>
                    <a:p>
                      <a:pPr algn="ctr"/>
                      <a:r>
                        <a:rPr lang="fa-IR" sz="1600" dirty="0" smtClean="0">
                          <a:cs typeface="B Nazanin" panose="00000400000000000000" pitchFamily="2" charset="-78"/>
                        </a:rPr>
                        <a:t>کوچک سازی ساختارهای برنامه سازی و عرضه</a:t>
                      </a:r>
                      <a:endParaRPr lang="en-US" sz="1600" dirty="0">
                        <a:cs typeface="B Nazanin" panose="00000400000000000000" pitchFamily="2" charset="-78"/>
                      </a:endParaRPr>
                    </a:p>
                  </a:txBody>
                  <a:tcPr/>
                </a:tc>
                <a:tc>
                  <a:txBody>
                    <a:bodyPr/>
                    <a:lstStyle/>
                    <a:p>
                      <a:pPr algn="ctr"/>
                      <a:r>
                        <a:rPr lang="en-US" sz="1600" dirty="0" smtClean="0">
                          <a:cs typeface="B Nazanin" panose="00000400000000000000" pitchFamily="2" charset="-78"/>
                        </a:rPr>
                        <a:t>4</a:t>
                      </a:r>
                      <a:endParaRPr lang="en-US" sz="1600" dirty="0">
                        <a:cs typeface="B Nazanin" panose="00000400000000000000" pitchFamily="2" charset="-78"/>
                      </a:endParaRPr>
                    </a:p>
                  </a:txBody>
                  <a:tcPr/>
                </a:tc>
              </a:tr>
              <a:tr h="370840">
                <a:tc>
                  <a:txBody>
                    <a:bodyPr/>
                    <a:lstStyle/>
                    <a:p>
                      <a:pPr algn="ctr"/>
                      <a:r>
                        <a:rPr lang="fa-IR" sz="1600" dirty="0" smtClean="0">
                          <a:cs typeface="B Nazanin" panose="00000400000000000000" pitchFamily="2" charset="-78"/>
                        </a:rPr>
                        <a:t>توسعه سامانه های تبلیغاتی نوین بر بستر فناوری</a:t>
                      </a:r>
                      <a:r>
                        <a:rPr lang="fa-IR" sz="1600" baseline="0" dirty="0" smtClean="0">
                          <a:cs typeface="B Nazanin" panose="00000400000000000000" pitchFamily="2" charset="-78"/>
                        </a:rPr>
                        <a:t> های جدید همزمان با کاهش هزینه های فیزیکی</a:t>
                      </a:r>
                      <a:endParaRPr lang="en-US" sz="1600" dirty="0">
                        <a:cs typeface="B Nazanin" panose="00000400000000000000" pitchFamily="2" charset="-78"/>
                      </a:endParaRPr>
                    </a:p>
                  </a:txBody>
                  <a:tcPr/>
                </a:tc>
                <a:tc>
                  <a:txBody>
                    <a:bodyPr/>
                    <a:lstStyle/>
                    <a:p>
                      <a:pPr algn="ctr"/>
                      <a:r>
                        <a:rPr lang="fa-IR" sz="1600" dirty="0" smtClean="0">
                          <a:cs typeface="B Nazanin" panose="00000400000000000000" pitchFamily="2" charset="-78"/>
                        </a:rPr>
                        <a:t>خلق ارزش افزوده</a:t>
                      </a:r>
                      <a:endParaRPr lang="en-US" sz="1600" dirty="0">
                        <a:cs typeface="B Nazanin" panose="00000400000000000000" pitchFamily="2" charset="-78"/>
                      </a:endParaRPr>
                    </a:p>
                  </a:txBody>
                  <a:tcPr/>
                </a:tc>
                <a:tc>
                  <a:txBody>
                    <a:bodyPr/>
                    <a:lstStyle/>
                    <a:p>
                      <a:pPr algn="ctr"/>
                      <a:r>
                        <a:rPr lang="en-US" sz="1600" dirty="0" smtClean="0">
                          <a:cs typeface="B Nazanin" panose="00000400000000000000" pitchFamily="2" charset="-78"/>
                        </a:rPr>
                        <a:t>5</a:t>
                      </a:r>
                      <a:endParaRPr lang="en-US" sz="1600" dirty="0">
                        <a:cs typeface="B Nazanin" panose="00000400000000000000" pitchFamily="2" charset="-78"/>
                      </a:endParaRPr>
                    </a:p>
                  </a:txBody>
                  <a:tcPr/>
                </a:tc>
              </a:tr>
              <a:tr h="370840">
                <a:tc>
                  <a:txBody>
                    <a:bodyPr/>
                    <a:lstStyle/>
                    <a:p>
                      <a:pPr algn="ctr"/>
                      <a:r>
                        <a:rPr lang="fa-IR" sz="1600" dirty="0" smtClean="0">
                          <a:cs typeface="B Nazanin" panose="00000400000000000000" pitchFamily="2" charset="-78"/>
                        </a:rPr>
                        <a:t>استفاده از بسترهای مشترک عرضه برای اقسام مختلف رسانه مانند بازی و فیلم</a:t>
                      </a:r>
                      <a:endParaRPr lang="en-US" sz="1600" dirty="0">
                        <a:cs typeface="B Nazanin" panose="00000400000000000000" pitchFamily="2" charset="-78"/>
                      </a:endParaRPr>
                    </a:p>
                  </a:txBody>
                  <a:tcPr/>
                </a:tc>
                <a:tc>
                  <a:txBody>
                    <a:bodyPr/>
                    <a:lstStyle/>
                    <a:p>
                      <a:pPr algn="ctr"/>
                      <a:r>
                        <a:rPr lang="fa-IR" sz="1600" dirty="0" smtClean="0">
                          <a:cs typeface="B Nazanin" panose="00000400000000000000" pitchFamily="2" charset="-78"/>
                        </a:rPr>
                        <a:t>یکسان سازی بستر عرضه مدیا</a:t>
                      </a:r>
                      <a:endParaRPr lang="en-US" sz="1600" dirty="0">
                        <a:cs typeface="B Nazanin" panose="00000400000000000000" pitchFamily="2" charset="-78"/>
                      </a:endParaRPr>
                    </a:p>
                  </a:txBody>
                  <a:tcPr/>
                </a:tc>
                <a:tc>
                  <a:txBody>
                    <a:bodyPr/>
                    <a:lstStyle/>
                    <a:p>
                      <a:pPr algn="ctr"/>
                      <a:r>
                        <a:rPr lang="en-US" sz="1600" dirty="0" smtClean="0">
                          <a:cs typeface="B Nazanin" panose="00000400000000000000" pitchFamily="2" charset="-78"/>
                        </a:rPr>
                        <a:t>6</a:t>
                      </a:r>
                      <a:endParaRPr lang="en-US" sz="1600" dirty="0">
                        <a:cs typeface="B Nazanin" panose="00000400000000000000" pitchFamily="2" charset="-78"/>
                      </a:endParaRPr>
                    </a:p>
                  </a:txBody>
                  <a:tcPr/>
                </a:tc>
              </a:tr>
              <a:tr h="370840">
                <a:tc>
                  <a:txBody>
                    <a:bodyPr/>
                    <a:lstStyle/>
                    <a:p>
                      <a:pPr algn="ctr"/>
                      <a:r>
                        <a:rPr lang="fa-IR" sz="1600" dirty="0" smtClean="0">
                          <a:cs typeface="B Nazanin" panose="00000400000000000000" pitchFamily="2" charset="-78"/>
                        </a:rPr>
                        <a:t>ترکیب بستر شبکه اجتماعی با ارائه مدیا</a:t>
                      </a:r>
                      <a:endParaRPr lang="en-US" sz="1600" dirty="0">
                        <a:cs typeface="B Nazanin" panose="00000400000000000000" pitchFamily="2" charset="-78"/>
                      </a:endParaRPr>
                    </a:p>
                  </a:txBody>
                  <a:tcPr/>
                </a:tc>
                <a:tc>
                  <a:txBody>
                    <a:bodyPr/>
                    <a:lstStyle/>
                    <a:p>
                      <a:pPr algn="ctr"/>
                      <a:r>
                        <a:rPr lang="fa-IR" sz="1600" dirty="0" smtClean="0">
                          <a:cs typeface="B Nazanin" panose="00000400000000000000" pitchFamily="2" charset="-78"/>
                        </a:rPr>
                        <a:t>تعامل دو سویه کاربر و برنامه ساز</a:t>
                      </a:r>
                      <a:endParaRPr lang="en-US" sz="1600" dirty="0">
                        <a:cs typeface="B Nazanin" panose="00000400000000000000" pitchFamily="2" charset="-78"/>
                      </a:endParaRPr>
                    </a:p>
                  </a:txBody>
                  <a:tcPr/>
                </a:tc>
                <a:tc>
                  <a:txBody>
                    <a:bodyPr/>
                    <a:lstStyle/>
                    <a:p>
                      <a:pPr algn="ctr"/>
                      <a:r>
                        <a:rPr lang="en-US" sz="1600" dirty="0" smtClean="0">
                          <a:cs typeface="B Nazanin" panose="00000400000000000000" pitchFamily="2" charset="-78"/>
                        </a:rPr>
                        <a:t>7</a:t>
                      </a:r>
                      <a:endParaRPr lang="en-US" sz="1600" dirty="0">
                        <a:cs typeface="B Nazanin" panose="00000400000000000000" pitchFamily="2" charset="-78"/>
                      </a:endParaRPr>
                    </a:p>
                  </a:txBody>
                  <a:tcPr/>
                </a:tc>
              </a:tr>
              <a:tr h="370840">
                <a:tc>
                  <a:txBody>
                    <a:bodyPr/>
                    <a:lstStyle/>
                    <a:p>
                      <a:pPr algn="ctr" rtl="1"/>
                      <a:r>
                        <a:rPr lang="fa-IR" sz="1600" dirty="0" smtClean="0">
                          <a:cs typeface="B Nazanin" panose="00000400000000000000" pitchFamily="2" charset="-78"/>
                        </a:rPr>
                        <a:t>استفاده از بسترهای نوین همچون وب سه بعدی، تلویزیون</a:t>
                      </a:r>
                      <a:r>
                        <a:rPr lang="fa-IR" sz="1600" baseline="0" dirty="0" smtClean="0">
                          <a:cs typeface="B Nazanin" panose="00000400000000000000" pitchFamily="2" charset="-78"/>
                        </a:rPr>
                        <a:t> های اندرویدی و همچنین </a:t>
                      </a:r>
                      <a:r>
                        <a:rPr lang="en-US" sz="1600" baseline="0" dirty="0" smtClean="0">
                          <a:cs typeface="B Nazanin" panose="00000400000000000000" pitchFamily="2" charset="-78"/>
                        </a:rPr>
                        <a:t>VR</a:t>
                      </a:r>
                      <a:r>
                        <a:rPr lang="fa-IR" sz="1600" baseline="0" dirty="0" smtClean="0">
                          <a:cs typeface="B Nazanin" panose="00000400000000000000" pitchFamily="2" charset="-78"/>
                        </a:rPr>
                        <a:t> و </a:t>
                      </a:r>
                      <a:r>
                        <a:rPr lang="en-US" sz="1600" baseline="0" dirty="0" smtClean="0">
                          <a:cs typeface="B Nazanin" panose="00000400000000000000" pitchFamily="2" charset="-78"/>
                        </a:rPr>
                        <a:t>AR</a:t>
                      </a:r>
                      <a:endParaRPr lang="en-US" sz="1600" dirty="0">
                        <a:cs typeface="B Nazanin" panose="00000400000000000000" pitchFamily="2" charset="-78"/>
                      </a:endParaRPr>
                    </a:p>
                  </a:txBody>
                  <a:tcPr/>
                </a:tc>
                <a:tc>
                  <a:txBody>
                    <a:bodyPr/>
                    <a:lstStyle/>
                    <a:p>
                      <a:pPr algn="ctr" rtl="1"/>
                      <a:r>
                        <a:rPr lang="fa-IR" sz="1600" dirty="0" smtClean="0">
                          <a:cs typeface="B Nazanin" panose="00000400000000000000" pitchFamily="2" charset="-78"/>
                        </a:rPr>
                        <a:t>پیوستگی کامل با تکنولوژی های جدید حوزه </a:t>
                      </a:r>
                      <a:r>
                        <a:rPr lang="en-US" sz="1600" dirty="0" smtClean="0">
                          <a:cs typeface="B Nazanin" panose="00000400000000000000" pitchFamily="2" charset="-78"/>
                        </a:rPr>
                        <a:t>TV</a:t>
                      </a:r>
                      <a:r>
                        <a:rPr lang="fa-IR" sz="1600" dirty="0" smtClean="0">
                          <a:cs typeface="B Nazanin" panose="00000400000000000000" pitchFamily="2" charset="-78"/>
                        </a:rPr>
                        <a:t> و مدیا</a:t>
                      </a:r>
                      <a:endParaRPr lang="en-US" sz="1600" dirty="0">
                        <a:cs typeface="B Nazanin" panose="00000400000000000000" pitchFamily="2" charset="-78"/>
                      </a:endParaRPr>
                    </a:p>
                  </a:txBody>
                  <a:tcPr/>
                </a:tc>
                <a:tc>
                  <a:txBody>
                    <a:bodyPr/>
                    <a:lstStyle/>
                    <a:p>
                      <a:pPr algn="ctr"/>
                      <a:r>
                        <a:rPr lang="en-US" sz="1600" dirty="0" smtClean="0">
                          <a:cs typeface="B Nazanin" panose="00000400000000000000" pitchFamily="2" charset="-78"/>
                        </a:rPr>
                        <a:t>8</a:t>
                      </a:r>
                      <a:endParaRPr lang="en-US" sz="1600" dirty="0">
                        <a:cs typeface="B Nazanin" panose="00000400000000000000" pitchFamily="2" charset="-78"/>
                      </a:endParaRPr>
                    </a:p>
                  </a:txBody>
                  <a:tcPr/>
                </a:tc>
              </a:tr>
            </a:tbl>
          </a:graphicData>
        </a:graphic>
      </p:graphicFrame>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066875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solidFill>
                  <a:srgbClr val="00B050"/>
                </a:solidFill>
                <a:cs typeface="B Titr" panose="00000700000000000000" pitchFamily="2" charset="-78"/>
              </a:rPr>
              <a:t>اجزاء فنی یک سسیستم </a:t>
            </a:r>
            <a:r>
              <a:rPr lang="fa-IR" dirty="0" smtClean="0">
                <a:solidFill>
                  <a:srgbClr val="00B050"/>
                </a:solidFill>
                <a:cs typeface="B Titr" panose="00000700000000000000" pitchFamily="2" charset="-78"/>
              </a:rPr>
              <a:t>برودباند</a:t>
            </a:r>
            <a:endParaRPr lang="en-US" dirty="0">
              <a:solidFill>
                <a:srgbClr val="00B050"/>
              </a:solidFill>
              <a:cs typeface="B Titr" panose="00000700000000000000" pitchFamily="2" charset="-78"/>
            </a:endParaRPr>
          </a:p>
        </p:txBody>
      </p:sp>
      <p:sp>
        <p:nvSpPr>
          <p:cNvPr id="3" name="Content Placeholder 2"/>
          <p:cNvSpPr>
            <a:spLocks noGrp="1"/>
          </p:cNvSpPr>
          <p:nvPr>
            <p:ph idx="1"/>
          </p:nvPr>
        </p:nvSpPr>
        <p:spPr>
          <a:xfrm>
            <a:off x="677334" y="1483515"/>
            <a:ext cx="8596668" cy="2048442"/>
          </a:xfrm>
        </p:spPr>
        <p:txBody>
          <a:bodyPr>
            <a:normAutofit fontScale="70000" lnSpcReduction="20000"/>
          </a:bodyPr>
          <a:lstStyle/>
          <a:p>
            <a:pPr algn="just" rtl="1"/>
            <a:r>
              <a:rPr lang="fa-IR" dirty="0" smtClean="0">
                <a:cs typeface="B Nazanin" panose="00000400000000000000" pitchFamily="2" charset="-78"/>
              </a:rPr>
              <a:t>اگر بخواهیم به صورت خلاصه اجزاء یک سیستم برودباند را بررسی کنیم، باید بگوییم که این سیستم در چند جزء اصلی پیاده سازی می شود :</a:t>
            </a:r>
          </a:p>
          <a:p>
            <a:pPr algn="just" rtl="1">
              <a:buAutoNum type="arabicPeriod"/>
            </a:pPr>
            <a:r>
              <a:rPr lang="en-US" dirty="0" smtClean="0">
                <a:cs typeface="B Nazanin" panose="00000400000000000000" pitchFamily="2" charset="-78"/>
              </a:rPr>
              <a:t>Production System</a:t>
            </a:r>
            <a:r>
              <a:rPr lang="fa-IR" dirty="0" smtClean="0">
                <a:cs typeface="B Nazanin" panose="00000400000000000000" pitchFamily="2" charset="-78"/>
              </a:rPr>
              <a:t> - سیستم تولید.</a:t>
            </a:r>
            <a:endParaRPr lang="en-US" dirty="0" smtClean="0">
              <a:cs typeface="B Nazanin" panose="00000400000000000000" pitchFamily="2" charset="-78"/>
            </a:endParaRPr>
          </a:p>
          <a:p>
            <a:pPr algn="just" rtl="1">
              <a:buAutoNum type="arabicPeriod"/>
            </a:pPr>
            <a:r>
              <a:rPr lang="en-US" dirty="0" smtClean="0">
                <a:cs typeface="B Nazanin" panose="00000400000000000000" pitchFamily="2" charset="-78"/>
              </a:rPr>
              <a:t>Response and Server System</a:t>
            </a:r>
            <a:r>
              <a:rPr lang="fa-IR" dirty="0" smtClean="0">
                <a:cs typeface="B Nazanin" panose="00000400000000000000" pitchFamily="2" charset="-78"/>
              </a:rPr>
              <a:t> – سیستم پاسخگویی و سرور.</a:t>
            </a:r>
          </a:p>
          <a:p>
            <a:pPr algn="just" rtl="1">
              <a:buAutoNum type="arabicPeriod"/>
            </a:pPr>
            <a:r>
              <a:rPr lang="en-US" dirty="0" smtClean="0">
                <a:cs typeface="B Nazanin" panose="00000400000000000000" pitchFamily="2" charset="-78"/>
              </a:rPr>
              <a:t>Streaming System</a:t>
            </a:r>
            <a:r>
              <a:rPr lang="fa-IR" dirty="0" smtClean="0">
                <a:cs typeface="B Nazanin" panose="00000400000000000000" pitchFamily="2" charset="-78"/>
              </a:rPr>
              <a:t> – سیستم استریم.</a:t>
            </a:r>
          </a:p>
          <a:p>
            <a:pPr algn="just" rtl="1">
              <a:buAutoNum type="arabicPeriod"/>
            </a:pPr>
            <a:r>
              <a:rPr lang="en-US" dirty="0" smtClean="0">
                <a:cs typeface="B Nazanin" panose="00000400000000000000" pitchFamily="2" charset="-78"/>
              </a:rPr>
              <a:t>Value Added System</a:t>
            </a:r>
            <a:r>
              <a:rPr lang="fa-IR" dirty="0" smtClean="0">
                <a:cs typeface="B Nazanin" panose="00000400000000000000" pitchFamily="2" charset="-78"/>
              </a:rPr>
              <a:t> – سیستم ارزش افزوده.</a:t>
            </a:r>
          </a:p>
          <a:p>
            <a:pPr algn="just" rtl="1">
              <a:buAutoNum type="arabicPeriod"/>
            </a:pPr>
            <a:r>
              <a:rPr lang="en-US" dirty="0" smtClean="0">
                <a:cs typeface="B Nazanin" panose="00000400000000000000" pitchFamily="2" charset="-78"/>
              </a:rPr>
              <a:t>Client and Receiver System</a:t>
            </a:r>
            <a:r>
              <a:rPr lang="fa-IR" dirty="0" smtClean="0">
                <a:cs typeface="B Nazanin" panose="00000400000000000000" pitchFamily="2" charset="-78"/>
              </a:rPr>
              <a:t> – سیستم کاربری و دریافت</a:t>
            </a:r>
            <a:endParaRPr lang="en-US" dirty="0" smtClean="0">
              <a:cs typeface="B Nazanin" panose="00000400000000000000" pitchFamily="2" charset="-78"/>
            </a:endParaRPr>
          </a:p>
          <a:p>
            <a:pPr algn="just" rtl="1">
              <a:buAutoNum type="arabicPeriod"/>
            </a:pPr>
            <a:endParaRPr lang="fa-IR" dirty="0" smtClean="0">
              <a:cs typeface="B Nazanin" panose="00000400000000000000" pitchFamily="2" charset="-78"/>
            </a:endParaRPr>
          </a:p>
          <a:p>
            <a:pPr algn="just" rtl="1">
              <a:buAutoNum type="arabicPeriod"/>
            </a:pPr>
            <a:endParaRPr lang="en-US" dirty="0">
              <a:cs typeface="B Nazanin" panose="00000400000000000000" pitchFamily="2" charset="-78"/>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9467" y="3531957"/>
            <a:ext cx="7315200" cy="3243072"/>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0901927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24414" y="3016249"/>
            <a:ext cx="8946541" cy="3063337"/>
          </a:xfrm>
        </p:spPr>
        <p:txBody>
          <a:bodyPr>
            <a:normAutofit/>
          </a:bodyPr>
          <a:lstStyle/>
          <a:p>
            <a:pPr marL="0" indent="0" algn="ctr" rtl="1">
              <a:buNone/>
            </a:pPr>
            <a:r>
              <a:rPr lang="fa-IR" sz="5400" dirty="0" smtClean="0">
                <a:cs typeface="B Titr" panose="00000700000000000000" pitchFamily="2" charset="-78"/>
              </a:rPr>
              <a:t>خدمات تلویزیونی</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9550171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03312" y="2897945"/>
            <a:ext cx="9461525" cy="3327009"/>
          </a:xfrm>
        </p:spPr>
        <p:txBody>
          <a:bodyPr>
            <a:normAutofit/>
          </a:bodyPr>
          <a:lstStyle/>
          <a:p>
            <a:pPr marL="0" indent="0" algn="ctr">
              <a:buNone/>
            </a:pPr>
            <a:r>
              <a:rPr lang="fa-IR" sz="6600" dirty="0" smtClean="0">
                <a:cs typeface="B Titr" panose="00000700000000000000" pitchFamily="2" charset="-78"/>
              </a:rPr>
              <a:t>خدمات مبتنی بر سیگنال</a:t>
            </a:r>
            <a:endParaRPr lang="en-US" sz="6600" dirty="0">
              <a:cs typeface="B Titr" panose="000007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236505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خدمات </a:t>
            </a:r>
            <a:r>
              <a:rPr lang="en-US" dirty="0" err="1" smtClean="0">
                <a:cs typeface="B Titr" panose="00000700000000000000" pitchFamily="2" charset="-78"/>
              </a:rPr>
              <a:t>Playout</a:t>
            </a:r>
            <a:endParaRPr lang="en-US" dirty="0">
              <a:cs typeface="B Titr" panose="00000700000000000000" pitchFamily="2" charset="-78"/>
            </a:endParaRPr>
          </a:p>
        </p:txBody>
      </p:sp>
      <p:sp>
        <p:nvSpPr>
          <p:cNvPr id="3" name="Content Placeholder 2"/>
          <p:cNvSpPr>
            <a:spLocks noGrp="1"/>
          </p:cNvSpPr>
          <p:nvPr>
            <p:ph idx="1"/>
          </p:nvPr>
        </p:nvSpPr>
        <p:spPr>
          <a:xfrm>
            <a:off x="1054076" y="1286541"/>
            <a:ext cx="8946541" cy="1133414"/>
          </a:xfrm>
        </p:spPr>
        <p:txBody>
          <a:bodyPr/>
          <a:lstStyle/>
          <a:p>
            <a:pPr algn="just" rtl="1"/>
            <a:r>
              <a:rPr lang="fa-IR" dirty="0" smtClean="0">
                <a:cs typeface="B Nazanin" panose="00000400000000000000" pitchFamily="2" charset="-78"/>
              </a:rPr>
              <a:t>کنداکتور، نقل و انتقال میان برنامه ها، زیرنویس ها و متون خبری هر چند جزء مستقیمی از برنامه ها نیستند اما تاثیرات فوق العاده زیادی بر بیننده و البته جذابیت برنامه ها می گذارد.</a:t>
            </a:r>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1327" y="2347547"/>
            <a:ext cx="5023423" cy="3681287"/>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787" y="2347547"/>
            <a:ext cx="4897902" cy="367342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0269518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خدمات </a:t>
            </a:r>
            <a:r>
              <a:rPr lang="en-US" dirty="0" smtClean="0">
                <a:cs typeface="B Titr" panose="00000700000000000000" pitchFamily="2" charset="-78"/>
              </a:rPr>
              <a:t>Asset Management</a:t>
            </a:r>
            <a:endParaRPr lang="en-US" dirty="0">
              <a:cs typeface="B Titr" panose="00000700000000000000" pitchFamily="2" charset="-78"/>
            </a:endParaRPr>
          </a:p>
        </p:txBody>
      </p:sp>
      <p:sp>
        <p:nvSpPr>
          <p:cNvPr id="4" name="Content Placeholder 2"/>
          <p:cNvSpPr txBox="1">
            <a:spLocks/>
          </p:cNvSpPr>
          <p:nvPr/>
        </p:nvSpPr>
        <p:spPr>
          <a:xfrm>
            <a:off x="1173935" y="1152983"/>
            <a:ext cx="8946541" cy="1133414"/>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gn="just" rtl="1"/>
            <a:r>
              <a:rPr lang="fa-IR" dirty="0" smtClean="0">
                <a:cs typeface="B Nazanin" panose="00000400000000000000" pitchFamily="2" charset="-78"/>
              </a:rPr>
              <a:t>در شرایطی که تعداد شبکه های تلویزیونی افزایش شایان توجهی پیدا کرده است و حجم داده های تولیدی نیز هر روز افزایش می یابد، مدیریت و دسترسی به این داده (</a:t>
            </a:r>
            <a:r>
              <a:rPr lang="en-US" dirty="0" smtClean="0">
                <a:cs typeface="B Nazanin" panose="00000400000000000000" pitchFamily="2" charset="-78"/>
              </a:rPr>
              <a:t>Asset</a:t>
            </a:r>
            <a:r>
              <a:rPr lang="fa-IR" dirty="0" smtClean="0">
                <a:cs typeface="B Nazanin" panose="00000400000000000000" pitchFamily="2" charset="-78"/>
              </a:rPr>
              <a:t>) ها و دسترسی سریع به آنها یکی از مهمترین چالش های پیش روی برنامه سازان و مدیران شبکه ها است، به ویژه در رایطی که ساختارها باید پویا و کوچک شوند.</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925" y="2409898"/>
            <a:ext cx="5419066" cy="3047789"/>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6264" y="2409897"/>
            <a:ext cx="6068487" cy="304778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5783013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خدمات</a:t>
            </a:r>
            <a:r>
              <a:rPr lang="en-US" dirty="0" smtClean="0">
                <a:cs typeface="B Titr" panose="00000700000000000000" pitchFamily="2" charset="-78"/>
              </a:rPr>
              <a:t> </a:t>
            </a:r>
            <a:r>
              <a:rPr lang="fa-IR" dirty="0" smtClean="0">
                <a:cs typeface="B Titr" panose="00000700000000000000" pitchFamily="2" charset="-78"/>
              </a:rPr>
              <a:t> ورزشی</a:t>
            </a:r>
            <a:endParaRPr lang="en-US" dirty="0">
              <a:cs typeface="B Titr" panose="00000700000000000000" pitchFamily="2" charset="-78"/>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06021" y="2286397"/>
            <a:ext cx="5699358" cy="3120918"/>
          </a:xfrm>
        </p:spPr>
      </p:pic>
      <p:sp>
        <p:nvSpPr>
          <p:cNvPr id="5" name="Content Placeholder 2"/>
          <p:cNvSpPr txBox="1">
            <a:spLocks/>
          </p:cNvSpPr>
          <p:nvPr/>
        </p:nvSpPr>
        <p:spPr>
          <a:xfrm>
            <a:off x="1173935" y="1152983"/>
            <a:ext cx="8946541" cy="1133414"/>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algn="just" rtl="1"/>
            <a:r>
              <a:rPr lang="fa-IR" dirty="0" smtClean="0">
                <a:cs typeface="B Nazanin" panose="00000400000000000000" pitchFamily="2" charset="-78"/>
              </a:rPr>
              <a:t>خدمات مختلفی همچون : ویدئوچک، پرچم های مجازی، خطوط آفساید و ... که در بازی های زنده ورزشی به جذابیت و تعامل بهتر کاربر با برنامه کمک شایان توجهی می کند.</a:t>
            </a:r>
            <a:endParaRPr lang="en-US" dirty="0">
              <a:cs typeface="B Nazanin" panose="00000400000000000000" pitchFamily="2" charset="-7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1828" y="2286396"/>
            <a:ext cx="5552830" cy="3137349"/>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0028318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استودیوهای مجازی</a:t>
            </a:r>
            <a:endParaRPr lang="en-US" dirty="0">
              <a:cs typeface="B Titr" panose="00000700000000000000" pitchFamily="2" charset="-78"/>
            </a:endParaRPr>
          </a:p>
        </p:txBody>
      </p:sp>
      <p:sp>
        <p:nvSpPr>
          <p:cNvPr id="3" name="Content Placeholder 2"/>
          <p:cNvSpPr>
            <a:spLocks noGrp="1"/>
          </p:cNvSpPr>
          <p:nvPr>
            <p:ph idx="1"/>
          </p:nvPr>
        </p:nvSpPr>
        <p:spPr>
          <a:xfrm>
            <a:off x="1103312" y="2052919"/>
            <a:ext cx="8946541" cy="1133414"/>
          </a:xfrm>
        </p:spPr>
        <p:txBody>
          <a:bodyPr/>
          <a:lstStyle/>
          <a:p>
            <a:pPr algn="just" rtl="1"/>
            <a:r>
              <a:rPr lang="fa-IR" dirty="0" smtClean="0">
                <a:cs typeface="B Nazanin" panose="00000400000000000000" pitchFamily="2" charset="-78"/>
              </a:rPr>
              <a:t>در این تکنیک استودیوهای خبری، ورزشی و ... برنامه های </a:t>
            </a:r>
            <a:r>
              <a:rPr lang="fa-IR" b="1" dirty="0" smtClean="0">
                <a:solidFill>
                  <a:srgbClr val="FF0000"/>
                </a:solidFill>
                <a:cs typeface="B Nazanin" panose="00000400000000000000" pitchFamily="2" charset="-78"/>
              </a:rPr>
              <a:t>زنده</a:t>
            </a:r>
            <a:r>
              <a:rPr lang="fa-IR" dirty="0" smtClean="0">
                <a:cs typeface="B Nazanin" panose="00000400000000000000" pitchFamily="2" charset="-78"/>
              </a:rPr>
              <a:t> به صورت مجازی</a:t>
            </a:r>
            <a:r>
              <a:rPr lang="en-US" dirty="0" smtClean="0">
                <a:cs typeface="B Nazanin" panose="00000400000000000000" pitchFamily="2" charset="-78"/>
              </a:rPr>
              <a:t> </a:t>
            </a:r>
            <a:r>
              <a:rPr lang="fa-IR" dirty="0" smtClean="0">
                <a:cs typeface="B Nazanin" panose="00000400000000000000" pitchFamily="2" charset="-78"/>
              </a:rPr>
              <a:t> به نمایش در می آید و به این صورت هزینه تولید یک برنامه به شدت کاهش یافته، محیط های دلخواه به برنامه اضافه می شوند و خطاها به حداقل می رسد.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353" y="3329732"/>
            <a:ext cx="4397730" cy="29332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404" y="3329732"/>
            <a:ext cx="5214731" cy="293328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1494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cs typeface="B Titr" panose="00000700000000000000" pitchFamily="2" charset="-78"/>
              </a:rPr>
              <a:t>Power Wall</a:t>
            </a:r>
            <a:endParaRPr lang="en-US" dirty="0">
              <a:cs typeface="B Titr" panose="00000700000000000000" pitchFamily="2" charset="-78"/>
            </a:endParaRPr>
          </a:p>
        </p:txBody>
      </p:sp>
      <p:sp>
        <p:nvSpPr>
          <p:cNvPr id="3" name="Content Placeholder 2"/>
          <p:cNvSpPr>
            <a:spLocks noGrp="1"/>
          </p:cNvSpPr>
          <p:nvPr>
            <p:ph idx="1"/>
          </p:nvPr>
        </p:nvSpPr>
        <p:spPr>
          <a:xfrm>
            <a:off x="1104293" y="1349534"/>
            <a:ext cx="8946541" cy="1133414"/>
          </a:xfrm>
        </p:spPr>
        <p:txBody>
          <a:bodyPr/>
          <a:lstStyle/>
          <a:p>
            <a:pPr algn="just" rtl="1"/>
            <a:r>
              <a:rPr lang="fa-IR" dirty="0" smtClean="0">
                <a:cs typeface="B Nazanin" panose="00000400000000000000" pitchFamily="2" charset="-78"/>
              </a:rPr>
              <a:t>سیستم های </a:t>
            </a:r>
            <a:r>
              <a:rPr lang="en-US" dirty="0" smtClean="0">
                <a:cs typeface="B Nazanin" panose="00000400000000000000" pitchFamily="2" charset="-78"/>
              </a:rPr>
              <a:t>Power Wall</a:t>
            </a:r>
            <a:r>
              <a:rPr lang="fa-IR" dirty="0" smtClean="0">
                <a:cs typeface="B Nazanin" panose="00000400000000000000" pitchFamily="2" charset="-78"/>
              </a:rPr>
              <a:t> یکی از جذابیت های اصلی سامانه های استودیویی هستند که در تعامل مستقیم با کاربر و تعاملات وی صورت می پذیرد و می تواند نقش های بسیار زیادی در حوزه محصولات استودیویی داشته باشد.</a:t>
            </a:r>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2177" y="2750064"/>
            <a:ext cx="6358623" cy="2527553"/>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655" y="2750065"/>
            <a:ext cx="4502001" cy="252755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3882085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سیستم کنترل استودیو</a:t>
            </a: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729" y="2512914"/>
            <a:ext cx="6701054" cy="2987554"/>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4797" y="2512914"/>
            <a:ext cx="5520354" cy="302830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5320673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واقعیت افزوده</a:t>
            </a:r>
            <a:endParaRPr lang="en-US" dirty="0">
              <a:cs typeface="B Titr" panose="00000700000000000000" pitchFamily="2" charset="-78"/>
            </a:endParaRPr>
          </a:p>
        </p:txBody>
      </p:sp>
      <p:sp>
        <p:nvSpPr>
          <p:cNvPr id="3" name="Content Placeholder 2"/>
          <p:cNvSpPr>
            <a:spLocks noGrp="1"/>
          </p:cNvSpPr>
          <p:nvPr>
            <p:ph idx="1"/>
          </p:nvPr>
        </p:nvSpPr>
        <p:spPr>
          <a:xfrm>
            <a:off x="1103312" y="2052919"/>
            <a:ext cx="8946541" cy="1133414"/>
          </a:xfrm>
        </p:spPr>
        <p:txBody>
          <a:bodyPr/>
          <a:lstStyle/>
          <a:p>
            <a:pPr algn="just" rtl="1"/>
            <a:r>
              <a:rPr lang="fa-IR" dirty="0" smtClean="0">
                <a:cs typeface="B Nazanin" panose="00000400000000000000" pitchFamily="2" charset="-78"/>
              </a:rPr>
              <a:t>خدمات واقعیت افزوده معمولا در حوزه های مختلفی همچون نمایش آمار، جذابیت های بصری، هواشناسی و ... اجرا می شود.</a:t>
            </a:r>
            <a:endParaRPr lang="en-US" dirty="0">
              <a:cs typeface="B Nazanin" panose="00000400000000000000" pitchFamily="2" charset="-78"/>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37342" y="3386004"/>
            <a:ext cx="2611901" cy="195892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64148" y="3386005"/>
            <a:ext cx="3455963" cy="19151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760" y="3386005"/>
            <a:ext cx="3482157" cy="193453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4343658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اتوماسیون تولید</a:t>
            </a:r>
            <a:endParaRPr lang="en-US" dirty="0">
              <a:cs typeface="B Titr" panose="00000700000000000000" pitchFamily="2" charset="-78"/>
            </a:endParaRPr>
          </a:p>
        </p:txBody>
      </p:sp>
      <p:sp>
        <p:nvSpPr>
          <p:cNvPr id="3" name="Content Placeholder 2"/>
          <p:cNvSpPr>
            <a:spLocks noGrp="1"/>
          </p:cNvSpPr>
          <p:nvPr>
            <p:ph idx="1"/>
          </p:nvPr>
        </p:nvSpPr>
        <p:spPr>
          <a:xfrm>
            <a:off x="1103312" y="1286541"/>
            <a:ext cx="8946541" cy="1133414"/>
          </a:xfrm>
        </p:spPr>
        <p:txBody>
          <a:bodyPr/>
          <a:lstStyle/>
          <a:p>
            <a:pPr algn="just" rtl="1"/>
            <a:r>
              <a:rPr lang="fa-IR" dirty="0" smtClean="0">
                <a:cs typeface="B Nazanin" panose="00000400000000000000" pitchFamily="2" charset="-78"/>
              </a:rPr>
              <a:t>یکی از زمینه های عصر نوین که منجر به کوچک شدن ساختار تولید می شود، اتوماسیون تولید است که رادیو تی وی ها یکی از مهمترین این محصولات هستند.</a:t>
            </a:r>
            <a:endParaRPr lang="en-US" dirty="0">
              <a:cs typeface="B Nazanin" panose="00000400000000000000" pitchFamily="2" charset="-78"/>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2576" y="2126931"/>
            <a:ext cx="6469053" cy="4316071"/>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769085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تبلیغات مجازی</a:t>
            </a:r>
            <a:endParaRPr lang="en-US" dirty="0">
              <a:cs typeface="B Titr" panose="00000700000000000000" pitchFamily="2" charset="-78"/>
            </a:endParaRPr>
          </a:p>
        </p:txBody>
      </p:sp>
      <p:sp>
        <p:nvSpPr>
          <p:cNvPr id="3" name="Content Placeholder 2"/>
          <p:cNvSpPr>
            <a:spLocks noGrp="1"/>
          </p:cNvSpPr>
          <p:nvPr>
            <p:ph idx="1"/>
          </p:nvPr>
        </p:nvSpPr>
        <p:spPr>
          <a:xfrm>
            <a:off x="1011872" y="1286541"/>
            <a:ext cx="8946541" cy="1133414"/>
          </a:xfrm>
        </p:spPr>
        <p:txBody>
          <a:bodyPr/>
          <a:lstStyle/>
          <a:p>
            <a:pPr algn="just" rtl="1"/>
            <a:r>
              <a:rPr lang="fa-IR" dirty="0" smtClean="0">
                <a:cs typeface="B Nazanin" panose="00000400000000000000" pitchFamily="2" charset="-78"/>
              </a:rPr>
              <a:t>در عصر تلویزیون های اینترنتی، تبلیغات مستقیم دیگر کارکرد چندانی ندارد، به همین دلیل تبلیغات جانمایی شده در برنامه ها به ویژه برنامه های زنده یکی از امکانات جذاب این سبک تبلیغات است :</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451" y="2060916"/>
            <a:ext cx="3835429" cy="21574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1827" y="2060916"/>
            <a:ext cx="4745879" cy="21574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98941" y="4328104"/>
            <a:ext cx="3291841" cy="218907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66564" y="4328104"/>
            <a:ext cx="3835429" cy="2157429"/>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0988275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آنالیزهای ورزشی</a:t>
            </a:r>
            <a:endParaRPr lang="en-US" dirty="0">
              <a:cs typeface="B Titr" panose="00000700000000000000" pitchFamily="2" charset="-78"/>
            </a:endParaRPr>
          </a:p>
        </p:txBody>
      </p:sp>
      <p:sp>
        <p:nvSpPr>
          <p:cNvPr id="3" name="Content Placeholder 2"/>
          <p:cNvSpPr>
            <a:spLocks noGrp="1"/>
          </p:cNvSpPr>
          <p:nvPr>
            <p:ph idx="1"/>
          </p:nvPr>
        </p:nvSpPr>
        <p:spPr>
          <a:xfrm>
            <a:off x="1011872" y="1286541"/>
            <a:ext cx="8946541" cy="1133414"/>
          </a:xfrm>
        </p:spPr>
        <p:txBody>
          <a:bodyPr>
            <a:normAutofit fontScale="92500" lnSpcReduction="20000"/>
          </a:bodyPr>
          <a:lstStyle/>
          <a:p>
            <a:pPr algn="just" rtl="1"/>
            <a:r>
              <a:rPr lang="fa-IR" dirty="0" smtClean="0">
                <a:cs typeface="B Nazanin" panose="00000400000000000000" pitchFamily="2" charset="-78"/>
              </a:rPr>
              <a:t>یکی از زمینه های درآمدزایی نوین مجموعه های تلویزیونی ارائه خدمات تصویری به باشگاه ها و مجموعه های ورزشی است که رفتار بازیکنان را به دو صورت مبتنی بر سنسور و بدون سنسور (</a:t>
            </a:r>
            <a:r>
              <a:rPr lang="en-US" dirty="0" smtClean="0">
                <a:cs typeface="B Nazanin" panose="00000400000000000000" pitchFamily="2" charset="-78"/>
              </a:rPr>
              <a:t>Sensor Free</a:t>
            </a:r>
            <a:r>
              <a:rPr lang="fa-IR" dirty="0" smtClean="0">
                <a:cs typeface="B Nazanin" panose="00000400000000000000" pitchFamily="2" charset="-78"/>
              </a:rPr>
              <a:t>) تجزیه و تحلیل می کنند و در ازای ارائه خدمات از باشگاه ها و مجموعه های ورزشی کسب درآمد می کنند که البته این کار در کشور ما به ابتکار مجید جلالی با حضور 22 نفر و شمارش دستی انجام می شود!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02" y="2702937"/>
            <a:ext cx="5260997" cy="295931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633" y="2687071"/>
            <a:ext cx="5338370" cy="296921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9452541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Broadcast TV - </a:t>
            </a:r>
            <a:r>
              <a:rPr lang="en-US" dirty="0"/>
              <a:t>Terrestrial </a:t>
            </a:r>
            <a:r>
              <a:rPr lang="en-US" dirty="0" smtClean="0"/>
              <a:t>TV</a:t>
            </a:r>
            <a:r>
              <a:rPr lang="en-US" dirty="0"/>
              <a:t/>
            </a:r>
            <a:br>
              <a:rPr lang="en-US" dirty="0"/>
            </a:br>
            <a:endParaRPr lang="en-US" dirty="0"/>
          </a:p>
        </p:txBody>
      </p:sp>
      <p:sp>
        <p:nvSpPr>
          <p:cNvPr id="3" name="Content Placeholder 2"/>
          <p:cNvSpPr>
            <a:spLocks noGrp="1"/>
          </p:cNvSpPr>
          <p:nvPr>
            <p:ph idx="1"/>
          </p:nvPr>
        </p:nvSpPr>
        <p:spPr/>
        <p:txBody>
          <a:bodyPr/>
          <a:lstStyle/>
          <a:p>
            <a:pPr algn="just" rtl="1"/>
            <a:r>
              <a:rPr lang="fa-IR" dirty="0" smtClean="0">
                <a:cs typeface="B Nazanin" panose="00000400000000000000" pitchFamily="2" charset="-78"/>
              </a:rPr>
              <a:t>یکی از اولین نسل های خدمات تلویزیون هستند که هم اکنون در کشور ما نیز در حال اجرا و پیاده سازی است و خدمات آن مبتنی بر امواج رادیویی در یک محدوده خاص به همراه تقویت کننده ها و گیرنده های متفاوت توزیع (</a:t>
            </a:r>
            <a:r>
              <a:rPr lang="en-US" dirty="0" smtClean="0">
                <a:cs typeface="B Nazanin" panose="00000400000000000000" pitchFamily="2" charset="-78"/>
              </a:rPr>
              <a:t>Broadcast</a:t>
            </a:r>
            <a:r>
              <a:rPr lang="fa-IR" dirty="0" smtClean="0">
                <a:cs typeface="B Nazanin" panose="00000400000000000000" pitchFamily="2" charset="-78"/>
              </a:rPr>
              <a:t>) می گردد و معمولا این نوع تلویزیون ها در حوزه خدمات عمومی تعریف می شوند و شبکه های آن برای همه مردم (معمولا بدون پرداخت هزینه) قابل دریافت اند.</a:t>
            </a:r>
            <a:endParaRPr lang="en-US" dirty="0">
              <a:cs typeface="B Nazanin" panose="00000400000000000000" pitchFamily="2" charset="-78"/>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6141" y="3467393"/>
            <a:ext cx="5489478" cy="312478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291631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8205"/>
          </a:xfrm>
        </p:spPr>
        <p:txBody>
          <a:bodyPr/>
          <a:lstStyle/>
          <a:p>
            <a:pPr algn="r" rtl="1"/>
            <a:r>
              <a:rPr lang="fa-IR" dirty="0" smtClean="0">
                <a:cs typeface="B Titr" panose="00000700000000000000" pitchFamily="2" charset="-78"/>
              </a:rPr>
              <a:t>تولید خودکار مدل سه بعدی</a:t>
            </a:r>
            <a:endParaRPr lang="en-US" dirty="0">
              <a:cs typeface="B Titr" panose="00000700000000000000" pitchFamily="2" charset="-78"/>
            </a:endParaRPr>
          </a:p>
        </p:txBody>
      </p:sp>
      <p:sp>
        <p:nvSpPr>
          <p:cNvPr id="3" name="Content Placeholder 2"/>
          <p:cNvSpPr>
            <a:spLocks noGrp="1"/>
          </p:cNvSpPr>
          <p:nvPr>
            <p:ph idx="1"/>
          </p:nvPr>
        </p:nvSpPr>
        <p:spPr>
          <a:xfrm>
            <a:off x="1011872" y="1286541"/>
            <a:ext cx="8946541" cy="1133414"/>
          </a:xfrm>
        </p:spPr>
        <p:txBody>
          <a:bodyPr/>
          <a:lstStyle/>
          <a:p>
            <a:pPr algn="just" rtl="1"/>
            <a:r>
              <a:rPr lang="fa-IR" dirty="0" smtClean="0">
                <a:cs typeface="B Nazanin" panose="00000400000000000000" pitchFamily="2" charset="-78"/>
              </a:rPr>
              <a:t>یکی از زمینه های نوین حوزه تصویر برداری چه در فعالیت های نظامی، چه در زمینه های ورزشی و همچنین جلوه های ویژه تبدیل مستقیم ویدئو به مدل سه بع</a:t>
            </a:r>
            <a:r>
              <a:rPr lang="fa-IR" dirty="0">
                <a:cs typeface="B Nazanin" panose="00000400000000000000" pitchFamily="2" charset="-78"/>
              </a:rPr>
              <a:t>د</a:t>
            </a:r>
            <a:r>
              <a:rPr lang="fa-IR" dirty="0" smtClean="0">
                <a:cs typeface="B Nazanin" panose="00000400000000000000" pitchFamily="2" charset="-78"/>
              </a:rPr>
              <a:t>ی است که به این صورت بسیاری از هزینه ها کاهش یافته و از سوی دیگر قابلیت درآمدزایی برای مجموعه به وجود می آید.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1667" y="2475573"/>
            <a:ext cx="6646950" cy="3860184"/>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7415599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8205"/>
          </a:xfrm>
        </p:spPr>
        <p:txBody>
          <a:bodyPr/>
          <a:lstStyle/>
          <a:p>
            <a:pPr algn="r" rtl="1"/>
            <a:r>
              <a:rPr lang="fa-IR" dirty="0" smtClean="0">
                <a:cs typeface="B Titr" panose="00000700000000000000" pitchFamily="2" charset="-78"/>
              </a:rPr>
              <a:t>خدمات مسیریابی ، نقشه و ترافیک</a:t>
            </a: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8522" y="1318387"/>
            <a:ext cx="7266166" cy="5449625"/>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464897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8205"/>
          </a:xfrm>
        </p:spPr>
        <p:txBody>
          <a:bodyPr/>
          <a:lstStyle/>
          <a:p>
            <a:pPr algn="r" rtl="1"/>
            <a:r>
              <a:rPr lang="fa-IR" dirty="0" smtClean="0">
                <a:cs typeface="B Titr" panose="00000700000000000000" pitchFamily="2" charset="-78"/>
              </a:rPr>
              <a:t>خدمات هواشناسی</a:t>
            </a:r>
            <a:endParaRPr lang="en-US" dirty="0">
              <a:cs typeface="B Titr" panose="000007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96" y="1763507"/>
            <a:ext cx="5030743" cy="377305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3462" y="1763507"/>
            <a:ext cx="6690718" cy="3777214"/>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394653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78205"/>
          </a:xfrm>
        </p:spPr>
        <p:txBody>
          <a:bodyPr/>
          <a:lstStyle/>
          <a:p>
            <a:pPr algn="r" rtl="1"/>
            <a:r>
              <a:rPr lang="fa-IR" dirty="0" smtClean="0">
                <a:cs typeface="B Titr" panose="00000700000000000000" pitchFamily="2" charset="-78"/>
              </a:rPr>
              <a:t>بازی های تلویزیونی</a:t>
            </a:r>
            <a:endParaRPr lang="en-US" dirty="0">
              <a:cs typeface="B Titr" panose="00000700000000000000" pitchFamily="2" charset="-78"/>
            </a:endParaRPr>
          </a:p>
        </p:txBody>
      </p:sp>
      <p:sp>
        <p:nvSpPr>
          <p:cNvPr id="3" name="Content Placeholder 2"/>
          <p:cNvSpPr>
            <a:spLocks noGrp="1"/>
          </p:cNvSpPr>
          <p:nvPr>
            <p:ph idx="1"/>
          </p:nvPr>
        </p:nvSpPr>
        <p:spPr>
          <a:xfrm>
            <a:off x="1011872" y="1286541"/>
            <a:ext cx="8946541" cy="2156374"/>
          </a:xfrm>
        </p:spPr>
        <p:txBody>
          <a:bodyPr>
            <a:normAutofit/>
          </a:bodyPr>
          <a:lstStyle/>
          <a:p>
            <a:pPr algn="just" rtl="1"/>
            <a:r>
              <a:rPr lang="fa-IR" dirty="0" smtClean="0">
                <a:cs typeface="B Nazanin" panose="00000400000000000000" pitchFamily="2" charset="-78"/>
              </a:rPr>
              <a:t>مسابقات تلویزیونی (</a:t>
            </a:r>
            <a:r>
              <a:rPr lang="en-US" dirty="0" smtClean="0">
                <a:cs typeface="B Nazanin" panose="00000400000000000000" pitchFamily="2" charset="-78"/>
              </a:rPr>
              <a:t>Game Show</a:t>
            </a:r>
            <a:r>
              <a:rPr lang="fa-IR" dirty="0" smtClean="0">
                <a:cs typeface="B Nazanin" panose="00000400000000000000" pitchFamily="2" charset="-78"/>
              </a:rPr>
              <a:t>) یکی از جذاب ترین برنامه های تلویزیونی در دنیا هستند که دراقسام مستند مسابقه ها، مسابقات تلویزیونی و ... هر یک مخاطبان خاص خود را دارند اما هر چند، به تازگی مستند مسابقه هایی چون خانه ما و یا فرمانده در صدا و سیما مورد استفاده قرار می گیرد اما مسابقات تلفنی همچنان سبک های 30 سال پیش خود را با «چپ چپ راست راست» دنبال می کنند، حال آن که در دنیا بازی های رایانه ای به تلویزیون ها و رسانه های اینترنتی و غیر اینترنتی مدرن راه یافته اند و موفق ترین نمونه آن را نیز می توان </a:t>
            </a:r>
            <a:r>
              <a:rPr lang="en-US" dirty="0" smtClean="0">
                <a:cs typeface="B Nazanin" panose="00000400000000000000" pitchFamily="2" charset="-78"/>
              </a:rPr>
              <a:t>Twitch</a:t>
            </a:r>
            <a:r>
              <a:rPr lang="fa-IR" dirty="0" smtClean="0">
                <a:cs typeface="B Nazanin" panose="00000400000000000000" pitchFamily="2" charset="-78"/>
              </a:rPr>
              <a:t> بر شمرد که تلویزیون ویژه بازی های رایانه ای است.</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8060" y="3303369"/>
            <a:ext cx="5888206" cy="331211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6368" y="3303369"/>
            <a:ext cx="5529027" cy="3277923"/>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7011578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تولید و پخش 360</a:t>
            </a:r>
            <a:endParaRPr lang="en-US" dirty="0">
              <a:cs typeface="B Titr" panose="00000700000000000000" pitchFamily="2" charset="-78"/>
            </a:endParaRPr>
          </a:p>
        </p:txBody>
      </p:sp>
      <p:sp>
        <p:nvSpPr>
          <p:cNvPr id="3" name="Content Placeholder 2"/>
          <p:cNvSpPr>
            <a:spLocks noGrp="1"/>
          </p:cNvSpPr>
          <p:nvPr>
            <p:ph idx="1"/>
          </p:nvPr>
        </p:nvSpPr>
        <p:spPr>
          <a:xfrm>
            <a:off x="1103312" y="1419873"/>
            <a:ext cx="8946541" cy="1133414"/>
          </a:xfrm>
        </p:spPr>
        <p:txBody>
          <a:bodyPr>
            <a:normAutofit fontScale="92500" lnSpcReduction="20000"/>
          </a:bodyPr>
          <a:lstStyle/>
          <a:p>
            <a:pPr algn="just" rtl="1"/>
            <a:r>
              <a:rPr lang="fa-IR" dirty="0" smtClean="0">
                <a:cs typeface="B Nazanin" panose="00000400000000000000" pitchFamily="2" charset="-78"/>
              </a:rPr>
              <a:t>در نسل جدید تلویزیون ها، حضور شخص در محیط برنامه امکان ویژه ای است تا که در قالب </a:t>
            </a:r>
            <a:r>
              <a:rPr lang="en-US" dirty="0" smtClean="0">
                <a:cs typeface="B Nazanin" panose="00000400000000000000" pitchFamily="2" charset="-78"/>
              </a:rPr>
              <a:t>VR TV</a:t>
            </a:r>
            <a:r>
              <a:rPr lang="fa-IR" dirty="0" smtClean="0">
                <a:cs typeface="B Nazanin" panose="00000400000000000000" pitchFamily="2" charset="-78"/>
              </a:rPr>
              <a:t> ها تعریف می شود و به این صورت استودیوها مجازی، برنامه های تلویزیونی، فیلم ها و انیمیشن های 360 موضوعیت جدی می یابند، به همین دلیل تولید و پخش محصولات 360 یکی از مزیت هایی است که قابلیت رقابت را به عرصه رسانه می آورد.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63" y="2653956"/>
            <a:ext cx="4844237" cy="24877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420" y="2653956"/>
            <a:ext cx="5263571" cy="251931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9146717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تولید و پخش آناگلیف</a:t>
            </a:r>
            <a:endParaRPr lang="en-US" dirty="0">
              <a:cs typeface="B Titr" panose="00000700000000000000" pitchFamily="2" charset="-78"/>
            </a:endParaRPr>
          </a:p>
        </p:txBody>
      </p:sp>
      <p:sp>
        <p:nvSpPr>
          <p:cNvPr id="3" name="Content Placeholder 2"/>
          <p:cNvSpPr>
            <a:spLocks noGrp="1"/>
          </p:cNvSpPr>
          <p:nvPr>
            <p:ph idx="1"/>
          </p:nvPr>
        </p:nvSpPr>
        <p:spPr>
          <a:xfrm>
            <a:off x="1103312" y="1405805"/>
            <a:ext cx="8946541" cy="788755"/>
          </a:xfrm>
        </p:spPr>
        <p:txBody>
          <a:bodyPr/>
          <a:lstStyle/>
          <a:p>
            <a:pPr algn="just" rtl="1"/>
            <a:r>
              <a:rPr lang="fa-IR" dirty="0" smtClean="0">
                <a:cs typeface="B Nazanin" panose="00000400000000000000" pitchFamily="2" charset="-78"/>
              </a:rPr>
              <a:t>در حوزه </a:t>
            </a:r>
            <a:r>
              <a:rPr lang="en-US" dirty="0" smtClean="0">
                <a:cs typeface="B Nazanin" panose="00000400000000000000" pitchFamily="2" charset="-78"/>
              </a:rPr>
              <a:t>immersive TV</a:t>
            </a:r>
            <a:r>
              <a:rPr lang="fa-IR" dirty="0" smtClean="0">
                <a:cs typeface="B Nazanin" panose="00000400000000000000" pitchFamily="2" charset="-78"/>
              </a:rPr>
              <a:t> یکی از مهمترین مسایل پخش و تولید محصولات آناگلیف (سه بعدی آبی و قرمز) است.</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199" y="2413090"/>
            <a:ext cx="5186694" cy="2917515"/>
          </a:xfrm>
          <a:prstGeom prst="rect">
            <a:avLst/>
          </a:prstGeom>
        </p:spPr>
      </p:pic>
      <p:pic>
        <p:nvPicPr>
          <p:cNvPr id="6" name="Picture 5"/>
          <p:cNvPicPr>
            <a:picLocks noChangeAspect="1"/>
          </p:cNvPicPr>
          <p:nvPr/>
        </p:nvPicPr>
        <p:blipFill>
          <a:blip r:embed="rId3"/>
          <a:stretch>
            <a:fillRect/>
          </a:stretch>
        </p:blipFill>
        <p:spPr>
          <a:xfrm>
            <a:off x="5757939" y="2413090"/>
            <a:ext cx="5214861" cy="2932964"/>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2559862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920" y="2846060"/>
            <a:ext cx="9404723" cy="1400530"/>
          </a:xfrm>
        </p:spPr>
        <p:txBody>
          <a:bodyPr/>
          <a:lstStyle/>
          <a:p>
            <a:pPr algn="ctr" rtl="1"/>
            <a:r>
              <a:rPr lang="fa-IR" sz="8000" dirty="0" smtClean="0">
                <a:cs typeface="B Titr" panose="00000700000000000000" pitchFamily="2" charset="-78"/>
              </a:rPr>
              <a:t>شرکت های فعال</a:t>
            </a:r>
            <a:endParaRPr lang="en-US" sz="80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36111924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شرکت های فعال حوزه </a:t>
            </a:r>
            <a:r>
              <a:rPr lang="en-US" dirty="0" smtClean="0">
                <a:cs typeface="B Titr" panose="00000700000000000000" pitchFamily="2" charset="-78"/>
              </a:rPr>
              <a:t>Broadband</a:t>
            </a:r>
            <a:endParaRPr lang="en-US" dirty="0">
              <a:cs typeface="B Titr" panose="00000700000000000000" pitchFamily="2" charset="-78"/>
            </a:endParaRPr>
          </a:p>
        </p:txBody>
      </p:sp>
      <p:sp>
        <p:nvSpPr>
          <p:cNvPr id="3" name="Content Placeholder 2"/>
          <p:cNvSpPr>
            <a:spLocks noGrp="1"/>
          </p:cNvSpPr>
          <p:nvPr>
            <p:ph idx="1"/>
          </p:nvPr>
        </p:nvSpPr>
        <p:spPr>
          <a:xfrm>
            <a:off x="1104293" y="1440668"/>
            <a:ext cx="8946541" cy="1469509"/>
          </a:xfrm>
        </p:spPr>
        <p:txBody>
          <a:bodyPr/>
          <a:lstStyle/>
          <a:p>
            <a:pPr algn="just" rtl="1"/>
            <a:r>
              <a:rPr lang="fa-IR" dirty="0" smtClean="0">
                <a:cs typeface="B Nazanin" panose="00000400000000000000" pitchFamily="2" charset="-78"/>
              </a:rPr>
              <a:t>در زمینه برودباند شرکت های متعددی در حال فعالیتند که برخی فعالیت های خود را بر سخت افزار متمرکز کرده اند و برخی بر نرم افزار و برخی نیز هر دو زمینه را به صورت موازی پیش می برند، اغلب این شرکت های امریکایی و بعضا نیز ساکن سرزمین زمین های اشغالی هستند و تعداد زیادی از شبکه های دنیا را مورد پوشش قرار می دهند که در ادامه به یکی از این موارد به عنوان </a:t>
            </a:r>
            <a:r>
              <a:rPr lang="en-US" dirty="0" smtClean="0">
                <a:cs typeface="B Nazanin" panose="00000400000000000000" pitchFamily="2" charset="-78"/>
              </a:rPr>
              <a:t>Case Study</a:t>
            </a:r>
            <a:r>
              <a:rPr lang="fa-IR" dirty="0" smtClean="0">
                <a:cs typeface="B Nazanin" panose="00000400000000000000" pitchFamily="2" charset="-78"/>
              </a:rPr>
              <a:t> اشاره خواهد شد.</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758" y="2858874"/>
            <a:ext cx="5342057" cy="253302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6156" y="2858874"/>
            <a:ext cx="5352303" cy="251023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0415885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452718"/>
            <a:ext cx="9404723" cy="757104"/>
          </a:xfrm>
        </p:spPr>
        <p:txBody>
          <a:bodyPr/>
          <a:lstStyle/>
          <a:p>
            <a:pPr algn="r" rtl="1"/>
            <a:r>
              <a:rPr lang="en-US" dirty="0" smtClean="0"/>
              <a:t>AJA</a:t>
            </a:r>
            <a:endParaRPr lang="en-US" dirty="0"/>
          </a:p>
        </p:txBody>
      </p:sp>
      <p:sp>
        <p:nvSpPr>
          <p:cNvPr id="3" name="Content Placeholder 2"/>
          <p:cNvSpPr>
            <a:spLocks noGrp="1"/>
          </p:cNvSpPr>
          <p:nvPr>
            <p:ph idx="1"/>
          </p:nvPr>
        </p:nvSpPr>
        <p:spPr>
          <a:xfrm>
            <a:off x="1103312" y="1273126"/>
            <a:ext cx="8946541" cy="4975273"/>
          </a:xfrm>
        </p:spPr>
        <p:txBody>
          <a:bodyPr/>
          <a:lstStyle/>
          <a:p>
            <a:pPr algn="just" rtl="1"/>
            <a:r>
              <a:rPr lang="fa-IR" dirty="0" smtClean="0">
                <a:cs typeface="B Nazanin" panose="00000400000000000000" pitchFamily="2" charset="-78"/>
              </a:rPr>
              <a:t>این شرکت در سال 1993 تسط جان ابت تاسیس شد و امروزه بیش از 2000 کارمند از سراسر دنیا دارد، تمرکز اصلی این شرکت بر تولید روترهای ویدئویی، کارت های کپچر، مبدل های دیجیتال، دوربین های حرفه ای </a:t>
            </a:r>
            <a:r>
              <a:rPr lang="en-US" dirty="0" smtClean="0">
                <a:cs typeface="B Nazanin" panose="00000400000000000000" pitchFamily="2" charset="-78"/>
              </a:rPr>
              <a:t>4k</a:t>
            </a:r>
            <a:r>
              <a:rPr lang="fa-IR" dirty="0" smtClean="0">
                <a:cs typeface="B Nazanin" panose="00000400000000000000" pitchFamily="2" charset="-78"/>
              </a:rPr>
              <a:t> و ... قرار گرفته است و امروزه نیز به عنوان تولید </a:t>
            </a:r>
            <a:r>
              <a:rPr lang="fa-IR" dirty="0">
                <a:cs typeface="B Nazanin" panose="00000400000000000000" pitchFamily="2" charset="-78"/>
              </a:rPr>
              <a:t>کننده تخصصی سخت افزارهای صدا و تصویر ویژه تولیدات زنده + برخی تولیدات نرم افزاری حوزه تصویر از جمله زوم ، کدک و </a:t>
            </a:r>
            <a:r>
              <a:rPr lang="fa-IR" dirty="0" smtClean="0">
                <a:cs typeface="B Nazanin" panose="00000400000000000000" pitchFamily="2" charset="-78"/>
              </a:rPr>
              <a:t>... شناخته می شود و با شرکت هایی همچون اپل، سونی، </a:t>
            </a:r>
            <a:r>
              <a:rPr lang="en-US" dirty="0" smtClean="0">
                <a:cs typeface="B Nazanin" panose="00000400000000000000" pitchFamily="2" charset="-78"/>
              </a:rPr>
              <a:t>Avid</a:t>
            </a:r>
            <a:r>
              <a:rPr lang="fa-IR" dirty="0" smtClean="0">
                <a:cs typeface="B Nazanin" panose="00000400000000000000" pitchFamily="2" charset="-78"/>
              </a:rPr>
              <a:t> و </a:t>
            </a:r>
            <a:r>
              <a:rPr lang="en-US" dirty="0" smtClean="0">
                <a:cs typeface="B Nazanin" panose="00000400000000000000" pitchFamily="2" charset="-78"/>
              </a:rPr>
              <a:t>Adobe</a:t>
            </a:r>
            <a:r>
              <a:rPr lang="fa-IR" dirty="0" smtClean="0">
                <a:cs typeface="B Nazanin" panose="00000400000000000000" pitchFamily="2" charset="-78"/>
              </a:rPr>
              <a:t> همکاری دارد که در این زمینه تولید کابل های تاندربولت دستگاه های مک را می توان نام برد.</a:t>
            </a:r>
          </a:p>
          <a:p>
            <a:pPr marL="0" indent="0" algn="ctr" rtl="1">
              <a:buNone/>
            </a:pPr>
            <a:r>
              <a:rPr lang="en-US" dirty="0" smtClean="0">
                <a:cs typeface="B Nazanin" panose="00000400000000000000" pitchFamily="2" charset="-78"/>
                <a:hlinkClick r:id="rId2"/>
              </a:rPr>
              <a:t>www.aja.com</a:t>
            </a:r>
            <a:endParaRPr lang="fa-IR" dirty="0">
              <a:cs typeface="B Nazanin" panose="00000400000000000000" pitchFamily="2" charset="-78"/>
            </a:endParaRPr>
          </a:p>
          <a:p>
            <a:pPr marL="0" indent="0" algn="ctr" rtl="1">
              <a:buNone/>
            </a:pPr>
            <a:endParaRPr lang="fa-IR" dirty="0" smtClean="0">
              <a:cs typeface="B Nazanin" panose="00000400000000000000" pitchFamily="2" charset="-78"/>
            </a:endParaRPr>
          </a:p>
          <a:p>
            <a:pPr algn="r" rtl="1"/>
            <a:endParaRPr lang="en-US" dirty="0" smtClean="0">
              <a:cs typeface="B Nazanin" panose="00000400000000000000" pitchFamily="2" charset="-78"/>
            </a:endParaRPr>
          </a:p>
          <a:p>
            <a:pPr algn="r" rtl="1"/>
            <a:endParaRPr lang="fa-IR" dirty="0">
              <a:cs typeface="B Nazanin" panose="00000400000000000000" pitchFamily="2" charset="-78"/>
            </a:endParaRPr>
          </a:p>
          <a:p>
            <a:pPr algn="r" rtl="1"/>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3675217"/>
            <a:ext cx="10002129" cy="285453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153168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AP ENPS</a:t>
            </a:r>
            <a:br>
              <a:rPr lang="en-US" dirty="0"/>
            </a:br>
            <a:endParaRPr lang="en-US" dirty="0"/>
          </a:p>
        </p:txBody>
      </p:sp>
      <p:sp>
        <p:nvSpPr>
          <p:cNvPr id="3" name="Content Placeholder 2"/>
          <p:cNvSpPr>
            <a:spLocks noGrp="1"/>
          </p:cNvSpPr>
          <p:nvPr>
            <p:ph idx="1"/>
          </p:nvPr>
        </p:nvSpPr>
        <p:spPr>
          <a:xfrm>
            <a:off x="1103312" y="1336432"/>
            <a:ext cx="8946541" cy="4911968"/>
          </a:xfrm>
        </p:spPr>
        <p:txBody>
          <a:bodyPr/>
          <a:lstStyle/>
          <a:p>
            <a:pPr algn="just" rtl="1"/>
            <a:r>
              <a:rPr lang="en-US" dirty="0" smtClean="0">
                <a:cs typeface="B Nazanin" panose="00000400000000000000" pitchFamily="2" charset="-78"/>
              </a:rPr>
              <a:t>AP ENPS</a:t>
            </a:r>
            <a:r>
              <a:rPr lang="fa-IR" dirty="0" smtClean="0">
                <a:cs typeface="B Nazanin" panose="00000400000000000000" pitchFamily="2" charset="-78"/>
              </a:rPr>
              <a:t> حوزه کاری خود را کمک به توسعه محتوای زنده قرار داده است که  و در این زمینه بیش از 6000 گزارشگر اعم از نویسنده، گوینده و ... از خدمات این مجموعه استفاده می کنند و شعار اصلی این مجموعه نیز عبارت از : « مهم نیست در کجا فعالیت می کنید، فضای باز و یا درون دفتر ما به شما در تهیه خبر کمک می کنیم» امروزه این مجموعه بیش از 44 </a:t>
            </a:r>
            <a:r>
              <a:rPr lang="fa-IR" dirty="0">
                <a:cs typeface="B Nazanin" panose="00000400000000000000" pitchFamily="2" charset="-78"/>
              </a:rPr>
              <a:t>دفتر در کشورهای </a:t>
            </a:r>
            <a:r>
              <a:rPr lang="fa-IR" dirty="0" smtClean="0">
                <a:cs typeface="B Nazanin" panose="00000400000000000000" pitchFamily="2" charset="-78"/>
              </a:rPr>
              <a:t>مختلف دارد.</a:t>
            </a:r>
          </a:p>
          <a:p>
            <a:pPr marL="0" indent="0" algn="ctr" rtl="1">
              <a:buNone/>
            </a:pPr>
            <a:r>
              <a:rPr lang="en-US" dirty="0" smtClean="0">
                <a:cs typeface="B Nazanin" panose="00000400000000000000" pitchFamily="2" charset="-78"/>
                <a:hlinkClick r:id="rId2"/>
              </a:rPr>
              <a:t>www.enps.com</a:t>
            </a:r>
            <a:endParaRPr lang="fa-IR" dirty="0" smtClean="0">
              <a:cs typeface="B Nazanin" panose="00000400000000000000" pitchFamily="2" charset="-78"/>
            </a:endParaRPr>
          </a:p>
          <a:p>
            <a:pPr algn="just" rtl="1"/>
            <a:endParaRPr lang="en-US" sz="1800" dirty="0">
              <a:latin typeface="Calibri" panose="020F0502020204030204" pitchFamily="34" charset="0"/>
              <a:ea typeface="Calibri" panose="020F0502020204030204" pitchFamily="34" charset="0"/>
              <a:cs typeface="B Nazanin" panose="00000400000000000000" pitchFamily="2" charset="-78"/>
            </a:endParaRPr>
          </a:p>
          <a:p>
            <a:pPr marL="0" indent="0" algn="r" rtl="1">
              <a:buNone/>
            </a:pPr>
            <a:endParaRPr lang="fa-IR" dirty="0"/>
          </a:p>
          <a:p>
            <a:pPr algn="r" rtl="1"/>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2612" y="3430959"/>
            <a:ext cx="9557241" cy="167013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697642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Cable TV</a:t>
            </a:r>
            <a:endParaRPr lang="en-US" dirty="0"/>
          </a:p>
        </p:txBody>
      </p:sp>
      <p:sp>
        <p:nvSpPr>
          <p:cNvPr id="3" name="Content Placeholder 2"/>
          <p:cNvSpPr>
            <a:spLocks noGrp="1"/>
          </p:cNvSpPr>
          <p:nvPr>
            <p:ph idx="1"/>
          </p:nvPr>
        </p:nvSpPr>
        <p:spPr/>
        <p:txBody>
          <a:bodyPr/>
          <a:lstStyle/>
          <a:p>
            <a:pPr algn="just" rtl="1"/>
            <a:r>
              <a:rPr lang="fa-IR" dirty="0" smtClean="0">
                <a:cs typeface="B Nazanin" panose="00000400000000000000" pitchFamily="2" charset="-78"/>
              </a:rPr>
              <a:t>تنها تمایز این تلویزیون ها در مقابل نوع قبلی یعنی </a:t>
            </a:r>
            <a:r>
              <a:rPr lang="en-US" dirty="0">
                <a:cs typeface="B Nazanin" panose="00000400000000000000" pitchFamily="2" charset="-78"/>
              </a:rPr>
              <a:t>Terrestrial </a:t>
            </a:r>
            <a:r>
              <a:rPr lang="en-US" dirty="0" smtClean="0">
                <a:cs typeface="B Nazanin" panose="00000400000000000000" pitchFamily="2" charset="-78"/>
              </a:rPr>
              <a:t>Television</a:t>
            </a:r>
            <a:r>
              <a:rPr lang="fa-IR" dirty="0" smtClean="0">
                <a:cs typeface="B Nazanin" panose="00000400000000000000" pitchFamily="2" charset="-78"/>
              </a:rPr>
              <a:t> یا </a:t>
            </a:r>
            <a:r>
              <a:rPr lang="en-US" dirty="0" smtClean="0">
                <a:cs typeface="B Nazanin" panose="00000400000000000000" pitchFamily="2" charset="-78"/>
              </a:rPr>
              <a:t>Air TV</a:t>
            </a:r>
            <a:r>
              <a:rPr lang="fa-IR" dirty="0" smtClean="0">
                <a:cs typeface="B Nazanin" panose="00000400000000000000" pitchFamily="2" charset="-78"/>
              </a:rPr>
              <a:t> استفاده یک کابل کوآکسیکال (آنتن) برای ارسال امواج </a:t>
            </a:r>
            <a:r>
              <a:rPr lang="en-US" dirty="0" smtClean="0">
                <a:cs typeface="B Nazanin" panose="00000400000000000000" pitchFamily="2" charset="-78"/>
              </a:rPr>
              <a:t>FM</a:t>
            </a:r>
            <a:r>
              <a:rPr lang="fa-IR" dirty="0" smtClean="0">
                <a:cs typeface="B Nazanin" panose="00000400000000000000" pitchFamily="2" charset="-78"/>
              </a:rPr>
              <a:t> است، تلویزیون های کابلی معمولا در حوزه خدمات خصوصی تعریف می شوند و در ازای پراخت هزینه ای مشخص کاربر قادر به دریافت برنامه های آن هاست.</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5999" y="3193386"/>
            <a:ext cx="4335047" cy="3254683"/>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2596288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AVID</a:t>
            </a:r>
          </a:p>
        </p:txBody>
      </p:sp>
      <p:sp>
        <p:nvSpPr>
          <p:cNvPr id="3" name="Content Placeholder 2"/>
          <p:cNvSpPr>
            <a:spLocks noGrp="1"/>
          </p:cNvSpPr>
          <p:nvPr>
            <p:ph idx="1"/>
          </p:nvPr>
        </p:nvSpPr>
        <p:spPr>
          <a:xfrm>
            <a:off x="1025940" y="1400694"/>
            <a:ext cx="8946541" cy="4195481"/>
          </a:xfrm>
        </p:spPr>
        <p:txBody>
          <a:bodyPr/>
          <a:lstStyle/>
          <a:p>
            <a:pPr marL="0" indent="0" algn="just" rtl="1">
              <a:buNone/>
            </a:pPr>
            <a:r>
              <a:rPr lang="fa-IR" dirty="0">
                <a:cs typeface="B Nazanin" panose="00000400000000000000" pitchFamily="2" charset="-78"/>
              </a:rPr>
              <a:t>یک </a:t>
            </a:r>
            <a:r>
              <a:rPr lang="fa-IR" dirty="0" smtClean="0">
                <a:cs typeface="B Nazanin" panose="00000400000000000000" pitchFamily="2" charset="-78"/>
              </a:rPr>
              <a:t>ابر کمپانی امریکایی با دامنه بسیار وسیعی از محصولات تولیدی در زمینه های مختلف اعم از : مدیریت </a:t>
            </a:r>
            <a:r>
              <a:rPr lang="en-US" dirty="0" smtClean="0">
                <a:cs typeface="B Nazanin" panose="00000400000000000000" pitchFamily="2" charset="-78"/>
              </a:rPr>
              <a:t>Asset</a:t>
            </a:r>
            <a:r>
              <a:rPr lang="fa-IR" dirty="0" smtClean="0">
                <a:cs typeface="B Nazanin" panose="00000400000000000000" pitchFamily="2" charset="-78"/>
              </a:rPr>
              <a:t> ، مدیریت صدا، گرافیک تصویری و واقعیت افزوده، صدای زنده و مدیریت اتاق خبر، برندینگ، ویدئو سرور و ... تولید نموده است و بسیاری از این محصولات را نیز در قالب </a:t>
            </a:r>
            <a:r>
              <a:rPr lang="en-US" dirty="0" smtClean="0">
                <a:cs typeface="B Nazanin" panose="00000400000000000000" pitchFamily="2" charset="-78"/>
              </a:rPr>
              <a:t>Solution</a:t>
            </a:r>
            <a:r>
              <a:rPr lang="fa-IR" dirty="0" smtClean="0">
                <a:cs typeface="B Nazanin" panose="00000400000000000000" pitchFamily="2" charset="-78"/>
              </a:rPr>
              <a:t> های سخت افزاری، نرم افزاری و ترکیبی متفاوتی عرضه می کند.</a:t>
            </a:r>
          </a:p>
          <a:p>
            <a:pPr marL="0" indent="0" algn="r" rtl="1">
              <a:buNone/>
            </a:pPr>
            <a:r>
              <a:rPr lang="fa-IR" dirty="0" smtClean="0">
                <a:cs typeface="B Nazanin" panose="00000400000000000000" pitchFamily="2" charset="-78"/>
              </a:rPr>
              <a:t>این </a:t>
            </a:r>
            <a:r>
              <a:rPr lang="fa-IR" dirty="0">
                <a:cs typeface="B Nazanin" panose="00000400000000000000" pitchFamily="2" charset="-78"/>
              </a:rPr>
              <a:t>شرکت سهام </a:t>
            </a:r>
            <a:r>
              <a:rPr lang="en-US" dirty="0">
                <a:cs typeface="B Nazanin" panose="00000400000000000000" pitchFamily="2" charset="-78"/>
              </a:rPr>
              <a:t>OradTV </a:t>
            </a:r>
            <a:r>
              <a:rPr lang="fa-IR" dirty="0">
                <a:cs typeface="B Nazanin" panose="00000400000000000000" pitchFamily="2" charset="-78"/>
              </a:rPr>
              <a:t>را خریداری کرده است.</a:t>
            </a:r>
          </a:p>
          <a:p>
            <a:pPr marL="0" indent="0" algn="ctr" rtl="1">
              <a:buNone/>
            </a:pPr>
            <a:r>
              <a:rPr lang="en-US" dirty="0" smtClean="0">
                <a:cs typeface="B Nazanin" panose="00000400000000000000" pitchFamily="2" charset="-78"/>
                <a:hlinkClick r:id="rId2"/>
              </a:rPr>
              <a:t>www.avid.com</a:t>
            </a: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6895" y="3742650"/>
            <a:ext cx="8423154" cy="273637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3784918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BlackMagicDesign</a:t>
            </a:r>
          </a:p>
        </p:txBody>
      </p:sp>
      <p:sp>
        <p:nvSpPr>
          <p:cNvPr id="3" name="Content Placeholder 2"/>
          <p:cNvSpPr>
            <a:spLocks noGrp="1"/>
          </p:cNvSpPr>
          <p:nvPr>
            <p:ph idx="1"/>
          </p:nvPr>
        </p:nvSpPr>
        <p:spPr>
          <a:xfrm>
            <a:off x="1103312" y="1356568"/>
            <a:ext cx="8946541" cy="1449938"/>
          </a:xfrm>
        </p:spPr>
        <p:txBody>
          <a:bodyPr/>
          <a:lstStyle/>
          <a:p>
            <a:pPr algn="just" rtl="1"/>
            <a:r>
              <a:rPr lang="fa-IR" dirty="0" smtClean="0">
                <a:cs typeface="B Nazanin" panose="00000400000000000000" pitchFamily="2" charset="-78"/>
              </a:rPr>
              <a:t>بلک مجیک یک شرکت استرالیایی تخصصی در زمینه تولید انواع محصولات حوزه سینما، تلویزیون و به طور خلاصه صوت و تصویر است که بیش از 30 سال از تاسیس آن می گذرد این شرکت امروزه با محصولات متنوعی شناخته می شود که از جمله آنها می توان کارت های تصویر، کپچر، انواع سوئیچرها، نرم افزارها و سخت افزارهای اصلاح رنگ و ... را نام برد.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8563" y="2934508"/>
            <a:ext cx="8736037" cy="335969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98983759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Bluefish444</a:t>
            </a:r>
            <a:br>
              <a:rPr lang="en-US" dirty="0"/>
            </a:br>
            <a:endParaRPr lang="en-US" dirty="0"/>
          </a:p>
        </p:txBody>
      </p:sp>
      <p:sp>
        <p:nvSpPr>
          <p:cNvPr id="3" name="Content Placeholder 2"/>
          <p:cNvSpPr>
            <a:spLocks noGrp="1"/>
          </p:cNvSpPr>
          <p:nvPr>
            <p:ph idx="1"/>
          </p:nvPr>
        </p:nvSpPr>
        <p:spPr/>
        <p:txBody>
          <a:bodyPr/>
          <a:lstStyle/>
          <a:p>
            <a:pPr marL="0" indent="0" algn="just" rtl="1">
              <a:buNone/>
            </a:pPr>
            <a:r>
              <a:rPr lang="fa-IR" dirty="0" smtClean="0">
                <a:cs typeface="B Nazanin" panose="00000400000000000000" pitchFamily="2" charset="-78"/>
              </a:rPr>
              <a:t>یک شرکت استرالیایی فعال در زمینه تولیدات تصویری </a:t>
            </a:r>
            <a:r>
              <a:rPr lang="en-US" dirty="0" smtClean="0">
                <a:cs typeface="B Nazanin" panose="00000400000000000000" pitchFamily="2" charset="-78"/>
              </a:rPr>
              <a:t>HD</a:t>
            </a:r>
            <a:r>
              <a:rPr lang="fa-IR" dirty="0" smtClean="0">
                <a:cs typeface="B Nazanin" panose="00000400000000000000" pitchFamily="2" charset="-78"/>
              </a:rPr>
              <a:t> و </a:t>
            </a:r>
            <a:r>
              <a:rPr lang="en-US" dirty="0" smtClean="0">
                <a:cs typeface="B Nazanin" panose="00000400000000000000" pitchFamily="2" charset="-78"/>
              </a:rPr>
              <a:t>SD</a:t>
            </a:r>
            <a:r>
              <a:rPr lang="fa-IR" dirty="0" smtClean="0">
                <a:cs typeface="B Nazanin" panose="00000400000000000000" pitchFamily="2" charset="-78"/>
              </a:rPr>
              <a:t> با قابلیت هایی نظیر استفاده از سیستم های </a:t>
            </a:r>
            <a:r>
              <a:rPr lang="en-US" dirty="0" smtClean="0">
                <a:cs typeface="B Nazanin" panose="00000400000000000000" pitchFamily="2" charset="-78"/>
              </a:rPr>
              <a:t>4k , ultra </a:t>
            </a:r>
            <a:r>
              <a:rPr lang="en-US" dirty="0" err="1" smtClean="0">
                <a:cs typeface="B Nazanin" panose="00000400000000000000" pitchFamily="2" charset="-78"/>
              </a:rPr>
              <a:t>hd</a:t>
            </a:r>
            <a:r>
              <a:rPr lang="fa-IR" dirty="0" smtClean="0">
                <a:cs typeface="B Nazanin" panose="00000400000000000000" pitchFamily="2" charset="-78"/>
              </a:rPr>
              <a:t> و ... است</a:t>
            </a:r>
            <a:r>
              <a:rPr lang="en-US" dirty="0" smtClean="0">
                <a:cs typeface="B Nazanin" panose="00000400000000000000" pitchFamily="2" charset="-78"/>
              </a:rPr>
              <a:t> </a:t>
            </a:r>
            <a:r>
              <a:rPr lang="fa-IR" dirty="0" smtClean="0">
                <a:cs typeface="B Nazanin" panose="00000400000000000000" pitchFamily="2" charset="-78"/>
              </a:rPr>
              <a:t>که در سال 1998 تاسیس شده و امروزه به تولید کارت های گرافیک و کپچر و تبدیل کننده ها و عرضه </a:t>
            </a:r>
            <a:r>
              <a:rPr lang="en-US" dirty="0" smtClean="0">
                <a:cs typeface="B Nazanin" panose="00000400000000000000" pitchFamily="2" charset="-78"/>
              </a:rPr>
              <a:t>SDK</a:t>
            </a:r>
            <a:r>
              <a:rPr lang="fa-IR" dirty="0" smtClean="0">
                <a:cs typeface="B Nazanin" panose="00000400000000000000" pitchFamily="2" charset="-78"/>
              </a:rPr>
              <a:t> نرم افزاری هر یک می پردازد.</a:t>
            </a:r>
            <a:endParaRPr lang="en-US" dirty="0" smtClean="0">
              <a:cs typeface="B Nazanin" panose="00000400000000000000" pitchFamily="2" charset="-78"/>
            </a:endParaRPr>
          </a:p>
          <a:p>
            <a:pPr marL="0" indent="0" algn="ctr" rtl="1">
              <a:buNone/>
            </a:pPr>
            <a:r>
              <a:rPr lang="en-US" dirty="0">
                <a:hlinkClick r:id="rId2"/>
              </a:rPr>
              <a:t>http://</a:t>
            </a:r>
            <a:r>
              <a:rPr lang="en-US" dirty="0" smtClean="0">
                <a:hlinkClick r:id="rId2"/>
              </a:rPr>
              <a:t>bluefish444.com</a:t>
            </a:r>
            <a:endParaRPr lang="en-US" dirty="0" smtClean="0"/>
          </a:p>
          <a:p>
            <a:pPr marL="0" indent="0" algn="ctr" rtl="1">
              <a:buNone/>
            </a:pPr>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478" y="3545756"/>
            <a:ext cx="10058400" cy="290231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097047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BrandMagic</a:t>
            </a:r>
          </a:p>
        </p:txBody>
      </p:sp>
      <p:sp>
        <p:nvSpPr>
          <p:cNvPr id="3" name="Content Placeholder 2"/>
          <p:cNvSpPr>
            <a:spLocks noGrp="1"/>
          </p:cNvSpPr>
          <p:nvPr>
            <p:ph idx="1"/>
          </p:nvPr>
        </p:nvSpPr>
        <p:spPr>
          <a:xfrm>
            <a:off x="1104293" y="1455041"/>
            <a:ext cx="8946541" cy="4195481"/>
          </a:xfrm>
        </p:spPr>
        <p:txBody>
          <a:bodyPr/>
          <a:lstStyle/>
          <a:p>
            <a:pPr algn="just" rtl="1"/>
            <a:r>
              <a:rPr lang="fa-IR" dirty="0" smtClean="0">
                <a:cs typeface="B Nazanin" panose="00000400000000000000" pitchFamily="2" charset="-78"/>
              </a:rPr>
              <a:t>یک شرکت تخصصی در زمینه رندر بلادرنگ و تبلیغات بر تصاویر زنده و یا از پیش ضبط شده است که در زمینه جانمایی لوگو، جانمایی اشیاء و ... در رویدادها به ویژه رویدادی های ورزشی تمرکز دارد.</a:t>
            </a:r>
          </a:p>
          <a:p>
            <a:pPr marL="0" indent="0" algn="ctr" rtl="1">
              <a:buNone/>
            </a:pPr>
            <a:r>
              <a:rPr lang="en-US" dirty="0">
                <a:hlinkClick r:id="rId2"/>
              </a:rPr>
              <a:t>http://www.brandmagic.tv</a:t>
            </a:r>
            <a:r>
              <a:rPr lang="en-US" dirty="0" smtClean="0">
                <a:hlinkClick r:id="rId2"/>
              </a:rPr>
              <a:t>/</a:t>
            </a:r>
            <a:endParaRPr lang="fa-IR" dirty="0" smtClean="0"/>
          </a:p>
          <a:p>
            <a:pPr marL="0" indent="0" algn="ctr" rtl="1">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fa-IR" dirty="0" smtClean="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530" y="2736236"/>
            <a:ext cx="8793421" cy="3763038"/>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0076333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ChyronHego</a:t>
            </a:r>
          </a:p>
        </p:txBody>
      </p:sp>
      <p:sp>
        <p:nvSpPr>
          <p:cNvPr id="3" name="Content Placeholder 2"/>
          <p:cNvSpPr>
            <a:spLocks noGrp="1"/>
          </p:cNvSpPr>
          <p:nvPr>
            <p:ph idx="1"/>
          </p:nvPr>
        </p:nvSpPr>
        <p:spPr>
          <a:xfrm>
            <a:off x="1104293" y="1448008"/>
            <a:ext cx="8946541" cy="1971320"/>
          </a:xfrm>
        </p:spPr>
        <p:txBody>
          <a:bodyPr>
            <a:normAutofit/>
          </a:bodyPr>
          <a:lstStyle/>
          <a:p>
            <a:pPr algn="just" rtl="1"/>
            <a:r>
              <a:rPr lang="fa-IR" dirty="0" smtClean="0">
                <a:cs typeface="B Nazanin" panose="00000400000000000000" pitchFamily="2" charset="-78"/>
              </a:rPr>
              <a:t>یک شرکت تخصصی امریکایی در زمینه تولیدات برودکست و </a:t>
            </a:r>
            <a:r>
              <a:rPr lang="en-US" dirty="0" smtClean="0">
                <a:cs typeface="B Nazanin" panose="00000400000000000000" pitchFamily="2" charset="-78"/>
              </a:rPr>
              <a:t>On Air</a:t>
            </a:r>
            <a:r>
              <a:rPr lang="fa-IR" dirty="0" smtClean="0">
                <a:cs typeface="B Nazanin" panose="00000400000000000000" pitchFamily="2" charset="-78"/>
              </a:rPr>
              <a:t> که محصولات متنوعی از جمله سیستم های </a:t>
            </a:r>
            <a:r>
              <a:rPr lang="en-US" dirty="0" err="1" smtClean="0">
                <a:cs typeface="B Nazanin" panose="00000400000000000000" pitchFamily="2" charset="-78"/>
              </a:rPr>
              <a:t>playout</a:t>
            </a:r>
            <a:r>
              <a:rPr lang="en-US" dirty="0" smtClean="0">
                <a:cs typeface="B Nazanin" panose="00000400000000000000" pitchFamily="2" charset="-78"/>
              </a:rPr>
              <a:t> , Real time Visualization </a:t>
            </a:r>
            <a:r>
              <a:rPr lang="fa-IR" dirty="0" smtClean="0">
                <a:cs typeface="B Nazanin" panose="00000400000000000000" pitchFamily="2" charset="-78"/>
              </a:rPr>
              <a:t> و... را تولید کرده است و از سال 1966 مشغول به کار است و به عنوان شریک تجاری شرکت های بزرگی همچون مایکروسافت نیز ایفای نقش کرده است.</a:t>
            </a:r>
          </a:p>
          <a:p>
            <a:pPr marL="0" indent="0" algn="ctr" rtl="1">
              <a:buNone/>
            </a:pPr>
            <a:r>
              <a:rPr lang="en-US" dirty="0">
                <a:cs typeface="B Nazanin" panose="00000400000000000000" pitchFamily="2" charset="-78"/>
                <a:hlinkClick r:id="rId2"/>
              </a:rPr>
              <a:t>http://chyronhego.com</a:t>
            </a:r>
            <a:r>
              <a:rPr lang="en-US" dirty="0" smtClean="0">
                <a:cs typeface="B Nazanin" panose="00000400000000000000" pitchFamily="2" charset="-78"/>
                <a:hlinkClick r:id="rId2"/>
              </a:rPr>
              <a:t>/</a:t>
            </a:r>
            <a:endParaRPr lang="fa-IR" dirty="0" smtClean="0">
              <a:cs typeface="B Nazanin" panose="00000400000000000000" pitchFamily="2" charset="-78"/>
            </a:endParaRPr>
          </a:p>
          <a:p>
            <a:pPr marL="0" indent="0" algn="ctr" rtl="1">
              <a:buNone/>
            </a:pPr>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505" y="3419328"/>
            <a:ext cx="10058400" cy="312632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3473001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DeltaCast</a:t>
            </a:r>
          </a:p>
        </p:txBody>
      </p:sp>
      <p:sp>
        <p:nvSpPr>
          <p:cNvPr id="3" name="Content Placeholder 2"/>
          <p:cNvSpPr>
            <a:spLocks noGrp="1"/>
          </p:cNvSpPr>
          <p:nvPr>
            <p:ph idx="1"/>
          </p:nvPr>
        </p:nvSpPr>
        <p:spPr>
          <a:xfrm>
            <a:off x="1104293" y="1426906"/>
            <a:ext cx="8946541" cy="4195481"/>
          </a:xfrm>
        </p:spPr>
        <p:txBody>
          <a:bodyPr/>
          <a:lstStyle/>
          <a:p>
            <a:pPr algn="r" rtl="1"/>
            <a:r>
              <a:rPr lang="fa-IR" dirty="0" smtClean="0">
                <a:cs typeface="B Nazanin" panose="00000400000000000000" pitchFamily="2" charset="-78"/>
              </a:rPr>
              <a:t>تمرکز اصلی این شرکت بر تولید محصولات سخت افزاری گرافیکی حوزه </a:t>
            </a:r>
            <a:r>
              <a:rPr lang="en-US" dirty="0" smtClean="0">
                <a:cs typeface="B Nazanin" panose="00000400000000000000" pitchFamily="2" charset="-78"/>
              </a:rPr>
              <a:t>IP</a:t>
            </a:r>
            <a:r>
              <a:rPr lang="fa-IR" dirty="0" smtClean="0">
                <a:cs typeface="B Nazanin" panose="00000400000000000000" pitchFamily="2" charset="-78"/>
              </a:rPr>
              <a:t> و همچنین محصولات مرتبط با </a:t>
            </a:r>
            <a:r>
              <a:rPr lang="en-US" dirty="0" smtClean="0">
                <a:cs typeface="B Nazanin" panose="00000400000000000000" pitchFamily="2" charset="-78"/>
              </a:rPr>
              <a:t>4k</a:t>
            </a:r>
            <a:r>
              <a:rPr lang="fa-IR" dirty="0" smtClean="0">
                <a:cs typeface="B Nazanin" panose="00000400000000000000" pitchFamily="2" charset="-78"/>
              </a:rPr>
              <a:t> است، البته سولوشن های جداگانه ای را نیز برای امرو ورزشی ارائه می کند.</a:t>
            </a:r>
            <a:endParaRPr lang="en-US" dirty="0" smtClean="0">
              <a:cs typeface="B Nazanin" panose="00000400000000000000" pitchFamily="2" charset="-78"/>
            </a:endParaRPr>
          </a:p>
          <a:p>
            <a:pPr marL="0" indent="0" algn="r" rtl="1">
              <a:buNone/>
            </a:pPr>
            <a:endParaRPr lang="fa-IR" dirty="0" smtClean="0">
              <a:cs typeface="B Nazanin" panose="00000400000000000000" pitchFamily="2" charset="-78"/>
            </a:endParaRPr>
          </a:p>
          <a:p>
            <a:pPr marL="0" indent="0" algn="ctr" rtl="1">
              <a:buNone/>
            </a:pPr>
            <a:r>
              <a:rPr lang="en-US" dirty="0" smtClean="0">
                <a:cs typeface="B Nazanin" panose="00000400000000000000" pitchFamily="2" charset="-78"/>
                <a:hlinkClick r:id="rId2"/>
              </a:rPr>
              <a:t>http</a:t>
            </a:r>
            <a:r>
              <a:rPr lang="en-US" dirty="0">
                <a:cs typeface="B Nazanin" panose="00000400000000000000" pitchFamily="2" charset="-78"/>
                <a:hlinkClick r:id="rId2"/>
              </a:rPr>
              <a:t>://www.deltacast.tv</a:t>
            </a:r>
            <a:r>
              <a:rPr lang="en-US" dirty="0" smtClean="0">
                <a:cs typeface="B Nazanin" panose="00000400000000000000" pitchFamily="2" charset="-78"/>
                <a:hlinkClick r:id="rId2"/>
              </a:rPr>
              <a:t>/</a:t>
            </a:r>
            <a:endParaRPr lang="fa-IR" dirty="0" smtClean="0">
              <a:cs typeface="B Nazanin" panose="00000400000000000000" pitchFamily="2" charset="-78"/>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645" y="3256924"/>
            <a:ext cx="10058400" cy="3220203"/>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912479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EVS</a:t>
            </a:r>
          </a:p>
        </p:txBody>
      </p:sp>
      <p:sp>
        <p:nvSpPr>
          <p:cNvPr id="3" name="Content Placeholder 2"/>
          <p:cNvSpPr>
            <a:spLocks noGrp="1"/>
          </p:cNvSpPr>
          <p:nvPr>
            <p:ph idx="1"/>
          </p:nvPr>
        </p:nvSpPr>
        <p:spPr>
          <a:xfrm>
            <a:off x="1104293" y="1412838"/>
            <a:ext cx="8946541" cy="4195481"/>
          </a:xfrm>
        </p:spPr>
        <p:txBody>
          <a:bodyPr/>
          <a:lstStyle/>
          <a:p>
            <a:pPr algn="r" rtl="1"/>
            <a:r>
              <a:rPr lang="fa-IR" dirty="0" smtClean="0"/>
              <a:t>یک شرکت تخصصی در حوزه صو ت و تصویر با دامنه فعالیت بسیار گسترده از جمله ارائه خدمات و سولوشن هایی در حوزه های : </a:t>
            </a:r>
            <a:endParaRPr lang="en-US" dirty="0" smtClean="0"/>
          </a:p>
          <a:p>
            <a:pPr marL="0" indent="0" algn="ctr" rtl="1">
              <a:buNone/>
            </a:pPr>
            <a:r>
              <a:rPr lang="en-US" dirty="0">
                <a:hlinkClick r:id="rId2"/>
              </a:rPr>
              <a:t>https://</a:t>
            </a:r>
            <a:r>
              <a:rPr lang="en-US" dirty="0" smtClean="0">
                <a:hlinkClick r:id="rId2"/>
              </a:rPr>
              <a:t>evs.com/en</a:t>
            </a:r>
            <a:endParaRPr lang="en-US" dirty="0"/>
          </a:p>
          <a:p>
            <a:pPr marL="0" indent="0">
              <a:buNone/>
            </a:pP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6272" y="3359651"/>
            <a:ext cx="7175525" cy="2740145"/>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3723444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Grass Valley</a:t>
            </a:r>
            <a:br>
              <a:rPr lang="en-US" dirty="0"/>
            </a:br>
            <a:endParaRPr lang="en-US" dirty="0"/>
          </a:p>
        </p:txBody>
      </p:sp>
      <p:sp>
        <p:nvSpPr>
          <p:cNvPr id="3" name="Content Placeholder 2"/>
          <p:cNvSpPr>
            <a:spLocks noGrp="1"/>
          </p:cNvSpPr>
          <p:nvPr>
            <p:ph idx="1"/>
          </p:nvPr>
        </p:nvSpPr>
        <p:spPr>
          <a:xfrm>
            <a:off x="1561494" y="1307330"/>
            <a:ext cx="8363264" cy="2849673"/>
          </a:xfrm>
        </p:spPr>
        <p:txBody>
          <a:bodyPr>
            <a:normAutofit lnSpcReduction="10000"/>
          </a:bodyPr>
          <a:lstStyle/>
          <a:p>
            <a:pPr algn="r" rtl="1"/>
            <a:r>
              <a:rPr lang="fa-IR" dirty="0">
                <a:cs typeface="B Nazanin" panose="00000400000000000000" pitchFamily="2" charset="-78"/>
              </a:rPr>
              <a:t>یک شرکت تخصصی حوزه برودکست و مدیا با سابقه55 ساله  با 4 حوزه تخصصی تولید : </a:t>
            </a:r>
          </a:p>
          <a:p>
            <a:pPr algn="r" rtl="1"/>
            <a:r>
              <a:rPr lang="fa-IR" dirty="0">
                <a:cs typeface="B Nazanin" panose="00000400000000000000" pitchFamily="2" charset="-78"/>
              </a:rPr>
              <a:t>محصولات پخش زنده</a:t>
            </a:r>
          </a:p>
          <a:p>
            <a:pPr algn="r" rtl="1"/>
            <a:r>
              <a:rPr lang="fa-IR" dirty="0">
                <a:cs typeface="B Nazanin" panose="00000400000000000000" pitchFamily="2" charset="-78"/>
              </a:rPr>
              <a:t>جریان رسانه، ویرایش و اخبار</a:t>
            </a:r>
          </a:p>
          <a:p>
            <a:pPr algn="r" rtl="1"/>
            <a:r>
              <a:rPr lang="fa-IR" dirty="0">
                <a:cs typeface="B Nazanin" panose="00000400000000000000" pitchFamily="2" charset="-78"/>
              </a:rPr>
              <a:t>تجهیزات سخت افزاری</a:t>
            </a:r>
          </a:p>
          <a:p>
            <a:pPr algn="r" rtl="1"/>
            <a:r>
              <a:rPr lang="fa-IR" dirty="0">
                <a:cs typeface="B Nazanin" panose="00000400000000000000" pitchFamily="2" charset="-78"/>
              </a:rPr>
              <a:t>انتقال دهنده (</a:t>
            </a:r>
            <a:r>
              <a:rPr lang="en-US" dirty="0" err="1">
                <a:cs typeface="B Nazanin" panose="00000400000000000000" pitchFamily="2" charset="-78"/>
              </a:rPr>
              <a:t>Playout</a:t>
            </a:r>
            <a:r>
              <a:rPr lang="en-US" dirty="0">
                <a:cs typeface="B Nazanin" panose="00000400000000000000" pitchFamily="2" charset="-78"/>
              </a:rPr>
              <a:t>)</a:t>
            </a:r>
          </a:p>
          <a:p>
            <a:pPr algn="r" rtl="1"/>
            <a:r>
              <a:rPr lang="fa-IR" dirty="0">
                <a:cs typeface="B Nazanin" panose="00000400000000000000" pitchFamily="2" charset="-78"/>
              </a:rPr>
              <a:t>تولید کننده نرم افزار تدوین </a:t>
            </a:r>
            <a:r>
              <a:rPr lang="en-US" dirty="0" err="1">
                <a:cs typeface="B Nazanin" panose="00000400000000000000" pitchFamily="2" charset="-78"/>
              </a:rPr>
              <a:t>Edius</a:t>
            </a:r>
            <a:endParaRPr lang="en-US" dirty="0">
              <a:cs typeface="B Nazanin" panose="00000400000000000000" pitchFamily="2" charset="-78"/>
            </a:endParaRPr>
          </a:p>
          <a:p>
            <a:pPr marL="0" indent="0" algn="ctr" rtl="1">
              <a:buNone/>
            </a:pPr>
            <a:r>
              <a:rPr lang="en-US" dirty="0">
                <a:hlinkClick r:id="rId2"/>
              </a:rPr>
              <a:t>https://www.grassvalley.com</a:t>
            </a:r>
            <a:r>
              <a:rPr lang="en-US" dirty="0" smtClean="0">
                <a:hlinkClick r:id="rId2"/>
              </a:rPr>
              <a:t>/</a:t>
            </a:r>
            <a:endParaRPr lang="en-US" dirty="0" smtClean="0">
              <a:latin typeface="Calibri" panose="020F0502020204030204" pitchFamily="34" charset="0"/>
              <a:cs typeface="Arial" panose="020B0604020202020204" pitchFamily="34" charset="0"/>
            </a:endParaRPr>
          </a:p>
          <a:p>
            <a:pPr marL="0" indent="0" algn="r" rtl="1">
              <a:buNone/>
            </a:pPr>
            <a:endParaRPr lang="en-US" dirty="0" smtClean="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049" y="4237833"/>
            <a:ext cx="11517070" cy="162136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627575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GSoft</a:t>
            </a:r>
          </a:p>
        </p:txBody>
      </p:sp>
      <p:sp>
        <p:nvSpPr>
          <p:cNvPr id="3" name="Content Placeholder 2"/>
          <p:cNvSpPr>
            <a:spLocks noGrp="1"/>
          </p:cNvSpPr>
          <p:nvPr>
            <p:ph idx="1"/>
          </p:nvPr>
        </p:nvSpPr>
        <p:spPr>
          <a:xfrm>
            <a:off x="1104293" y="1307332"/>
            <a:ext cx="8946541" cy="2575352"/>
          </a:xfrm>
        </p:spPr>
        <p:txBody>
          <a:bodyPr>
            <a:normAutofit fontScale="92500" lnSpcReduction="10000"/>
          </a:bodyPr>
          <a:lstStyle/>
          <a:p>
            <a:pPr algn="r" rtl="1"/>
            <a:r>
              <a:rPr lang="fa-IR" dirty="0">
                <a:cs typeface="B Nazanin" panose="00000400000000000000" pitchFamily="2" charset="-78"/>
              </a:rPr>
              <a:t>یک کمپانی تخصصی نرم افزاری با تمرکز بر صنایع برودکست و مدیا که ابزارهای مکملی را برای کمپانی های فعال در این حوزه تولید می کند که از جمله این ابزارها می توان به : </a:t>
            </a:r>
          </a:p>
          <a:p>
            <a:pPr marL="0" indent="0" algn="r" rtl="1">
              <a:buNone/>
            </a:pPr>
            <a:r>
              <a:rPr lang="fa-IR" dirty="0">
                <a:cs typeface="B Nazanin" panose="00000400000000000000" pitchFamily="2" charset="-78"/>
              </a:rPr>
              <a:t>الف) ابزارهای برنامه ریزی</a:t>
            </a:r>
          </a:p>
          <a:p>
            <a:pPr marL="0" indent="0" algn="r" rtl="1">
              <a:buNone/>
            </a:pPr>
            <a:r>
              <a:rPr lang="fa-IR" dirty="0">
                <a:cs typeface="B Nazanin" panose="00000400000000000000" pitchFamily="2" charset="-78"/>
              </a:rPr>
              <a:t>ب) ابزارهای هوش تجاری</a:t>
            </a:r>
          </a:p>
          <a:p>
            <a:pPr marL="0" indent="0" algn="r" rtl="1">
              <a:buNone/>
            </a:pPr>
            <a:r>
              <a:rPr lang="fa-IR" dirty="0">
                <a:cs typeface="B Nazanin" panose="00000400000000000000" pitchFamily="2" charset="-78"/>
              </a:rPr>
              <a:t>ج) مدیریت محتوا</a:t>
            </a:r>
          </a:p>
          <a:p>
            <a:pPr marL="0" indent="0" algn="r" rtl="1">
              <a:buNone/>
            </a:pPr>
            <a:r>
              <a:rPr lang="fa-IR" dirty="0">
                <a:cs typeface="B Nazanin" panose="00000400000000000000" pitchFamily="2" charset="-78"/>
              </a:rPr>
              <a:t>و... اشاره کرد</a:t>
            </a:r>
            <a:r>
              <a:rPr lang="fa-IR" dirty="0" smtClean="0">
                <a:cs typeface="B Nazanin" panose="00000400000000000000" pitchFamily="2" charset="-78"/>
              </a:rPr>
              <a:t>.</a:t>
            </a:r>
            <a:endParaRPr lang="en-US" dirty="0" smtClean="0">
              <a:cs typeface="B Nazanin" panose="00000400000000000000" pitchFamily="2" charset="-78"/>
            </a:endParaRPr>
          </a:p>
          <a:p>
            <a:pPr marL="0" indent="0" algn="ctr" rtl="1">
              <a:buNone/>
            </a:pPr>
            <a:r>
              <a:rPr lang="en-US" dirty="0" smtClean="0">
                <a:hlinkClick r:id="rId2"/>
              </a:rPr>
              <a:t>http</a:t>
            </a:r>
            <a:r>
              <a:rPr lang="en-US" dirty="0">
                <a:hlinkClick r:id="rId2"/>
              </a:rPr>
              <a:t>://gsoft.tv</a:t>
            </a:r>
            <a:r>
              <a:rPr lang="en-US" dirty="0" smtClean="0">
                <a:hlinkClick r:id="rId2"/>
              </a:rPr>
              <a:t>/</a:t>
            </a:r>
            <a:endParaRPr lang="en-US" dirty="0" smtClean="0">
              <a:cs typeface="B Nazanin" panose="00000400000000000000" pitchFamily="2" charset="-78"/>
            </a:endParaRPr>
          </a:p>
          <a:p>
            <a:pPr marL="0" indent="0" algn="r" rtl="1">
              <a:buNone/>
            </a:pPr>
            <a:endParaRPr lang="fa-IR" dirty="0">
              <a:cs typeface="B Nazanin" panose="00000400000000000000" pitchFamily="2" charset="-78"/>
            </a:endParaRPr>
          </a:p>
          <a:p>
            <a:pPr algn="r" rtl="1"/>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2443" y="3882684"/>
            <a:ext cx="7393454" cy="262536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6451710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Harmonic</a:t>
            </a:r>
            <a:br>
              <a:rPr lang="en-US" dirty="0"/>
            </a:br>
            <a:endParaRPr lang="en-US" dirty="0"/>
          </a:p>
        </p:txBody>
      </p:sp>
      <p:sp>
        <p:nvSpPr>
          <p:cNvPr id="3" name="Content Placeholder 2"/>
          <p:cNvSpPr>
            <a:spLocks noGrp="1"/>
          </p:cNvSpPr>
          <p:nvPr>
            <p:ph idx="1"/>
          </p:nvPr>
        </p:nvSpPr>
        <p:spPr>
          <a:xfrm>
            <a:off x="1104293" y="1251059"/>
            <a:ext cx="8946541" cy="2617555"/>
          </a:xfrm>
        </p:spPr>
        <p:txBody>
          <a:bodyPr>
            <a:normAutofit fontScale="77500" lnSpcReduction="20000"/>
          </a:bodyPr>
          <a:lstStyle/>
          <a:p>
            <a:pPr algn="r" rtl="1"/>
            <a:r>
              <a:rPr lang="fa-IR" dirty="0"/>
              <a:t>برگزیده تلویزیون </a:t>
            </a:r>
            <a:r>
              <a:rPr lang="en-US" dirty="0"/>
              <a:t>NBC </a:t>
            </a:r>
            <a:r>
              <a:rPr lang="fa-IR" dirty="0"/>
              <a:t>برای پوشش مسابقات المپیک ریو</a:t>
            </a:r>
          </a:p>
          <a:p>
            <a:pPr algn="r" rtl="1"/>
            <a:r>
              <a:rPr lang="fa-IR" dirty="0"/>
              <a:t>همکار تلویزیون های </a:t>
            </a:r>
            <a:r>
              <a:rPr lang="en-US" dirty="0"/>
              <a:t>CNN </a:t>
            </a:r>
            <a:r>
              <a:rPr lang="fa-IR" dirty="0"/>
              <a:t>و </a:t>
            </a:r>
            <a:r>
              <a:rPr lang="en-US" dirty="0"/>
              <a:t>Fox</a:t>
            </a:r>
          </a:p>
          <a:p>
            <a:pPr algn="r" rtl="1"/>
            <a:r>
              <a:rPr lang="fa-IR" dirty="0"/>
              <a:t>یک کمپانی تخصصی در حوزه صنایع برودکست با تمرکز بر تولید:</a:t>
            </a:r>
          </a:p>
          <a:p>
            <a:pPr algn="r" rtl="1"/>
            <a:r>
              <a:rPr lang="fa-IR" dirty="0"/>
              <a:t>ذخیره سازی و انتقال</a:t>
            </a:r>
          </a:p>
          <a:p>
            <a:pPr algn="r" rtl="1"/>
            <a:r>
              <a:rPr lang="en-US" dirty="0"/>
              <a:t>Encode , Transcode </a:t>
            </a:r>
            <a:r>
              <a:rPr lang="fa-IR" dirty="0"/>
              <a:t>و توزیع</a:t>
            </a:r>
          </a:p>
          <a:p>
            <a:pPr algn="r" rtl="1"/>
            <a:r>
              <a:rPr lang="fa-IR" dirty="0"/>
              <a:t>زیرساخت های انتقال (نظیر روتر، کابل و ...)</a:t>
            </a:r>
          </a:p>
          <a:p>
            <a:pPr algn="r" rtl="1"/>
            <a:r>
              <a:rPr lang="fa-IR" dirty="0"/>
              <a:t>جریان کاری و مدیریت </a:t>
            </a:r>
            <a:r>
              <a:rPr lang="fa-IR" dirty="0" smtClean="0"/>
              <a:t>محتوا</a:t>
            </a:r>
            <a:endParaRPr lang="en-US" dirty="0" smtClean="0"/>
          </a:p>
          <a:p>
            <a:pPr marL="0" indent="0" algn="ctr" rtl="1">
              <a:buNone/>
            </a:pPr>
            <a:r>
              <a:rPr lang="en-US" dirty="0">
                <a:hlinkClick r:id="rId2"/>
              </a:rPr>
              <a:t>http://harmonicinc.com</a:t>
            </a:r>
            <a:r>
              <a:rPr lang="en-US" dirty="0" smtClean="0">
                <a:hlinkClick r:id="rId2"/>
              </a:rPr>
              <a:t>/</a:t>
            </a:r>
            <a:endParaRPr lang="en-US" dirty="0"/>
          </a:p>
          <a:p>
            <a:pPr marL="0" indent="0" algn="r" rtl="1">
              <a:buNone/>
            </a:pPr>
            <a:endParaRPr lang="en-US" dirty="0">
              <a:latin typeface="Calibri" panose="020F0502020204030204" pitchFamily="34" charset="0"/>
              <a:ea typeface="Calibri" panose="020F0502020204030204" pitchFamily="34" charset="0"/>
              <a:cs typeface="Arial" panose="020B0604020202020204" pitchFamily="3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490" y="4051494"/>
            <a:ext cx="8153400" cy="239689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965838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Satellite TV</a:t>
            </a:r>
            <a:endParaRPr lang="en-US" dirty="0"/>
          </a:p>
        </p:txBody>
      </p:sp>
      <p:sp>
        <p:nvSpPr>
          <p:cNvPr id="3" name="Content Placeholder 2"/>
          <p:cNvSpPr>
            <a:spLocks noGrp="1"/>
          </p:cNvSpPr>
          <p:nvPr>
            <p:ph idx="1"/>
          </p:nvPr>
        </p:nvSpPr>
        <p:spPr/>
        <p:txBody>
          <a:bodyPr/>
          <a:lstStyle/>
          <a:p>
            <a:pPr algn="r" rtl="1"/>
            <a:r>
              <a:rPr lang="fa-IR" dirty="0" smtClean="0">
                <a:cs typeface="B Nazanin" panose="00000400000000000000" pitchFamily="2" charset="-78"/>
              </a:rPr>
              <a:t>در تلویزیون های ماهواره ای، تصویر نه با سیگنال عمومی از داخل یک کشور و نه به واسطه کابل دریافت می گردد، بلکه تصاویر از طریق امواج ارسالی ماهواره هایی مانند </a:t>
            </a:r>
            <a:r>
              <a:rPr lang="en-US" dirty="0" err="1" smtClean="0">
                <a:cs typeface="B Nazanin" panose="00000400000000000000" pitchFamily="2" charset="-78"/>
              </a:rPr>
              <a:t>intelsat</a:t>
            </a:r>
            <a:r>
              <a:rPr lang="en-US" dirty="0" smtClean="0">
                <a:cs typeface="B Nazanin" panose="00000400000000000000" pitchFamily="2" charset="-78"/>
              </a:rPr>
              <a:t> , galaxy ,</a:t>
            </a:r>
            <a:r>
              <a:rPr lang="fa-IR" dirty="0" smtClean="0">
                <a:cs typeface="B Nazanin" panose="00000400000000000000" pitchFamily="2" charset="-78"/>
              </a:rPr>
              <a:t> و... دریافت می گردد و کاربران به صورت مستقیم و بدون واسطه و تنها به واسطه دیش ماهواره می توانند محتوای مورد نظر خود را دریافت کنند.</a:t>
            </a: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7013" y="3214981"/>
            <a:ext cx="4239138" cy="3325168"/>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6453778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Imagina</a:t>
            </a:r>
          </a:p>
        </p:txBody>
      </p:sp>
      <p:sp>
        <p:nvSpPr>
          <p:cNvPr id="3" name="Content Placeholder 2"/>
          <p:cNvSpPr>
            <a:spLocks noGrp="1"/>
          </p:cNvSpPr>
          <p:nvPr>
            <p:ph idx="1"/>
          </p:nvPr>
        </p:nvSpPr>
        <p:spPr>
          <a:xfrm>
            <a:off x="1103312" y="1363601"/>
            <a:ext cx="8946541" cy="1267057"/>
          </a:xfrm>
        </p:spPr>
        <p:txBody>
          <a:bodyPr/>
          <a:lstStyle/>
          <a:p>
            <a:pPr algn="r" rtl="1"/>
            <a:r>
              <a:rPr lang="fa-IR" dirty="0">
                <a:cs typeface="B Nazanin" panose="00000400000000000000" pitchFamily="2" charset="-78"/>
              </a:rPr>
              <a:t>یک شرکت تخصصی در حوزه های : تولیدات استودیویی، اتاق های فرمان، سرویس های خلاق (با استفاده از نرم افزار های </a:t>
            </a:r>
            <a:r>
              <a:rPr lang="en-US" dirty="0">
                <a:cs typeface="B Nazanin" panose="00000400000000000000" pitchFamily="2" charset="-78"/>
              </a:rPr>
              <a:t>Avid , final Cut , After Effects</a:t>
            </a:r>
            <a:r>
              <a:rPr lang="en-US" dirty="0" smtClean="0">
                <a:cs typeface="B Nazanin" panose="00000400000000000000" pitchFamily="2" charset="-78"/>
              </a:rPr>
              <a:t>.</a:t>
            </a:r>
          </a:p>
          <a:p>
            <a:pPr marL="0" indent="0" algn="ctr" rtl="1">
              <a:buNone/>
            </a:pPr>
            <a:r>
              <a:rPr lang="en-US" dirty="0">
                <a:hlinkClick r:id="rId2"/>
              </a:rPr>
              <a:t>http://</a:t>
            </a:r>
            <a:r>
              <a:rPr lang="en-US" dirty="0" smtClean="0">
                <a:hlinkClick r:id="rId2"/>
              </a:rPr>
              <a:t>www.imaginaus.com</a:t>
            </a:r>
            <a:endParaRPr lang="en-US" dirty="0" smtClean="0"/>
          </a:p>
          <a:p>
            <a:pPr marL="0" indent="0" algn="ctr" rtl="1">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8123" y="2686436"/>
            <a:ext cx="8152228" cy="367386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59993119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MediaPro</a:t>
            </a:r>
          </a:p>
        </p:txBody>
      </p:sp>
      <p:sp>
        <p:nvSpPr>
          <p:cNvPr id="3" name="Content Placeholder 2"/>
          <p:cNvSpPr>
            <a:spLocks noGrp="1"/>
          </p:cNvSpPr>
          <p:nvPr>
            <p:ph idx="1"/>
          </p:nvPr>
        </p:nvSpPr>
        <p:spPr>
          <a:xfrm>
            <a:off x="1103312" y="1363601"/>
            <a:ext cx="8946541" cy="1267057"/>
          </a:xfrm>
        </p:spPr>
        <p:txBody>
          <a:bodyPr/>
          <a:lstStyle/>
          <a:p>
            <a:pPr algn="r" rtl="1"/>
            <a:r>
              <a:rPr lang="fa-IR" dirty="0">
                <a:cs typeface="B Nazanin" panose="00000400000000000000" pitchFamily="2" charset="-78"/>
              </a:rPr>
              <a:t>متخصص در حوزه های پخش زنده، مدیریت تبلیغات، پخش در کانال ها و تلویزیون ها، تلویزیون های چند منظوره و تلویزیون های همه گیر</a:t>
            </a:r>
            <a:r>
              <a:rPr lang="fa-IR" dirty="0" smtClean="0">
                <a:cs typeface="B Nazanin" panose="00000400000000000000" pitchFamily="2" charset="-78"/>
              </a:rPr>
              <a:t>.</a:t>
            </a:r>
          </a:p>
          <a:p>
            <a:pPr marL="0" indent="0" algn="ctr" rtl="1">
              <a:buNone/>
            </a:pPr>
            <a:r>
              <a:rPr lang="en-US" dirty="0" smtClean="0">
                <a:hlinkClick r:id="rId2"/>
              </a:rPr>
              <a:t>http</a:t>
            </a:r>
            <a:r>
              <a:rPr lang="en-US" dirty="0">
                <a:hlinkClick r:id="rId2"/>
              </a:rPr>
              <a:t>://</a:t>
            </a:r>
            <a:r>
              <a:rPr lang="en-US" dirty="0" smtClean="0">
                <a:hlinkClick r:id="rId2"/>
              </a:rPr>
              <a:t>www.imaginaus.com</a:t>
            </a:r>
            <a:endParaRPr lang="en-US" dirty="0" smtClean="0"/>
          </a:p>
          <a:p>
            <a:pPr marL="0" indent="0" algn="ctr" rtl="1">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77" y="2879407"/>
            <a:ext cx="10058400" cy="239359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8711593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Nevion</a:t>
            </a:r>
          </a:p>
        </p:txBody>
      </p:sp>
      <p:sp>
        <p:nvSpPr>
          <p:cNvPr id="3" name="Content Placeholder 2"/>
          <p:cNvSpPr>
            <a:spLocks noGrp="1"/>
          </p:cNvSpPr>
          <p:nvPr>
            <p:ph idx="1"/>
          </p:nvPr>
        </p:nvSpPr>
        <p:spPr>
          <a:xfrm>
            <a:off x="1103312" y="1363601"/>
            <a:ext cx="8946541" cy="1267057"/>
          </a:xfrm>
        </p:spPr>
        <p:txBody>
          <a:bodyPr/>
          <a:lstStyle/>
          <a:p>
            <a:pPr algn="r" rtl="1"/>
            <a:r>
              <a:rPr lang="fa-IR" dirty="0">
                <a:cs typeface="B Nazanin" panose="00000400000000000000" pitchFamily="2" charset="-78"/>
              </a:rPr>
              <a:t>متخصص در حوزه مجازی سازی فرایند تولید محصولات با </a:t>
            </a:r>
            <a:r>
              <a:rPr lang="fa-IR" dirty="0" smtClean="0">
                <a:cs typeface="B Nazanin" panose="00000400000000000000" pitchFamily="2" charset="-78"/>
              </a:rPr>
              <a:t>ارائه </a:t>
            </a:r>
            <a:r>
              <a:rPr lang="fa-IR" dirty="0">
                <a:cs typeface="B Nazanin" panose="00000400000000000000" pitchFamily="2" charset="-78"/>
              </a:rPr>
              <a:t>محصولات نرم افزاری و سخت </a:t>
            </a:r>
            <a:r>
              <a:rPr lang="fa-IR" dirty="0" smtClean="0">
                <a:cs typeface="B Nazanin" panose="00000400000000000000" pitchFamily="2" charset="-78"/>
              </a:rPr>
              <a:t>افزاری</a:t>
            </a:r>
          </a:p>
          <a:p>
            <a:pPr marL="0" indent="0" algn="ctr" rtl="1">
              <a:buNone/>
            </a:pPr>
            <a:r>
              <a:rPr lang="en-US" dirty="0">
                <a:hlinkClick r:id="rId2"/>
              </a:rPr>
              <a:t>https://nevion.com</a:t>
            </a:r>
            <a:r>
              <a:rPr lang="en-US" dirty="0" smtClean="0">
                <a:hlinkClick r:id="rId2"/>
              </a:rPr>
              <a:t>/</a:t>
            </a:r>
            <a:endParaRPr lang="fa-IR" dirty="0" smtClean="0"/>
          </a:p>
          <a:p>
            <a:pPr marL="0" indent="0" algn="ctr" rtl="1">
              <a:buNone/>
            </a:pPr>
            <a:endParaRPr lang="en-US" sz="1800" dirty="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111" y="2329522"/>
            <a:ext cx="10058400" cy="3891586"/>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9960357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Opta</a:t>
            </a:r>
          </a:p>
        </p:txBody>
      </p:sp>
      <p:sp>
        <p:nvSpPr>
          <p:cNvPr id="3" name="Content Placeholder 2"/>
          <p:cNvSpPr>
            <a:spLocks noGrp="1"/>
          </p:cNvSpPr>
          <p:nvPr>
            <p:ph idx="1"/>
          </p:nvPr>
        </p:nvSpPr>
        <p:spPr>
          <a:xfrm>
            <a:off x="1103312" y="1363601"/>
            <a:ext cx="8946541" cy="1267057"/>
          </a:xfrm>
        </p:spPr>
        <p:txBody>
          <a:bodyPr/>
          <a:lstStyle/>
          <a:p>
            <a:pPr algn="r" rtl="1"/>
            <a:r>
              <a:rPr lang="fa-IR" dirty="0">
                <a:cs typeface="B Nazanin" panose="00000400000000000000" pitchFamily="2" charset="-78"/>
              </a:rPr>
              <a:t>متخصص در حوزه تبلیغات و پوشش رخدادهای ورزشی، تحلیل داده و ارائه گزارش های آماری و </a:t>
            </a:r>
            <a:r>
              <a:rPr lang="fa-IR" dirty="0" smtClean="0">
                <a:cs typeface="B Nazanin" panose="00000400000000000000" pitchFamily="2" charset="-78"/>
              </a:rPr>
              <a:t>نموداری</a:t>
            </a:r>
          </a:p>
          <a:p>
            <a:pPr marL="0" indent="0" algn="ctr" rtl="1">
              <a:buNone/>
            </a:pPr>
            <a:r>
              <a:rPr lang="en-US" dirty="0">
                <a:hlinkClick r:id="rId2"/>
              </a:rPr>
              <a:t>http://www.optasports.com</a:t>
            </a:r>
            <a:r>
              <a:rPr lang="en-US" dirty="0" smtClean="0">
                <a:hlinkClick r:id="rId2"/>
              </a:rPr>
              <a:t>/</a:t>
            </a:r>
            <a:endParaRPr lang="fa-IR" dirty="0" smtClean="0"/>
          </a:p>
          <a:p>
            <a:pPr marL="0" indent="0" algn="ctr" rtl="1">
              <a:buNone/>
            </a:pPr>
            <a:endParaRPr lang="en-US" sz="1800" dirty="0" smtClean="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5335" y="2318555"/>
            <a:ext cx="8622493" cy="4147272"/>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1105188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OradTV</a:t>
            </a:r>
            <a:endParaRPr lang="en-US" dirty="0"/>
          </a:p>
        </p:txBody>
      </p:sp>
      <p:sp>
        <p:nvSpPr>
          <p:cNvPr id="3" name="Content Placeholder 2"/>
          <p:cNvSpPr>
            <a:spLocks noGrp="1"/>
          </p:cNvSpPr>
          <p:nvPr>
            <p:ph idx="1"/>
          </p:nvPr>
        </p:nvSpPr>
        <p:spPr>
          <a:xfrm>
            <a:off x="1103312" y="1363601"/>
            <a:ext cx="8946541" cy="1267057"/>
          </a:xfrm>
        </p:spPr>
        <p:txBody>
          <a:bodyPr/>
          <a:lstStyle/>
          <a:p>
            <a:pPr algn="r" rtl="1"/>
            <a:r>
              <a:rPr lang="fa-IR" dirty="0" smtClean="0">
                <a:cs typeface="B Nazanin" panose="00000400000000000000" pitchFamily="2" charset="-78"/>
              </a:rPr>
              <a:t>هر چند این مجموعه به صورت جزئی و تفصیلی در ادامه بررسی می شود اما نکته شایان ذکر این است که مجموعه </a:t>
            </a:r>
            <a:r>
              <a:rPr lang="en-US" dirty="0" err="1" smtClean="0">
                <a:cs typeface="B Nazanin" panose="00000400000000000000" pitchFamily="2" charset="-78"/>
              </a:rPr>
              <a:t>Orad</a:t>
            </a:r>
            <a:r>
              <a:rPr lang="fa-IR" dirty="0" smtClean="0">
                <a:cs typeface="B Nazanin" panose="00000400000000000000" pitchFamily="2" charset="-78"/>
              </a:rPr>
              <a:t> توسط </a:t>
            </a:r>
            <a:r>
              <a:rPr lang="en-US" dirty="0" smtClean="0">
                <a:cs typeface="B Nazanin" panose="00000400000000000000" pitchFamily="2" charset="-78"/>
              </a:rPr>
              <a:t>Avid</a:t>
            </a:r>
            <a:r>
              <a:rPr lang="fa-IR" dirty="0" smtClean="0">
                <a:cs typeface="B Nazanin" panose="00000400000000000000" pitchFamily="2" charset="-78"/>
              </a:rPr>
              <a:t> خریداری شده است</a:t>
            </a:r>
          </a:p>
          <a:p>
            <a:pPr marL="0" indent="0" algn="ctr" rtl="1">
              <a:buNone/>
            </a:pPr>
            <a:endParaRPr lang="en-US" sz="1800" dirty="0" smtClean="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8305" y="2250830"/>
            <a:ext cx="7596554" cy="4273062"/>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6843714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P</a:t>
            </a:r>
            <a:r>
              <a:rPr lang="en-US" dirty="0" smtClean="0"/>
              <a:t>hoenix7</a:t>
            </a:r>
            <a:r>
              <a:rPr lang="fa-IR" dirty="0" smtClean="0"/>
              <a:t/>
            </a:r>
            <a:br>
              <a:rPr lang="fa-IR" dirty="0" smtClean="0"/>
            </a:br>
            <a:r>
              <a:rPr lang="fa-IR" dirty="0"/>
              <a:t/>
            </a:r>
            <a:br>
              <a:rPr lang="fa-IR" dirty="0"/>
            </a:br>
            <a:endParaRPr lang="en-US" dirty="0"/>
          </a:p>
        </p:txBody>
      </p:sp>
      <p:sp>
        <p:nvSpPr>
          <p:cNvPr id="3" name="Content Placeholder 2"/>
          <p:cNvSpPr>
            <a:spLocks noGrp="1"/>
          </p:cNvSpPr>
          <p:nvPr>
            <p:ph idx="1"/>
          </p:nvPr>
        </p:nvSpPr>
        <p:spPr>
          <a:xfrm>
            <a:off x="1103312" y="1363601"/>
            <a:ext cx="8946541" cy="1267057"/>
          </a:xfrm>
        </p:spPr>
        <p:txBody>
          <a:bodyPr/>
          <a:lstStyle/>
          <a:p>
            <a:pPr algn="r" rtl="1"/>
            <a:r>
              <a:rPr lang="fa-IR" dirty="0">
                <a:cs typeface="B Nazanin" panose="00000400000000000000" pitchFamily="2" charset="-78"/>
              </a:rPr>
              <a:t>ارائه دهنده سیستم های مدیریت محتوا، سیستم های یکپارچه، راهکارهای مدیریت کانال و زمان </a:t>
            </a:r>
            <a:r>
              <a:rPr lang="fa-IR" dirty="0" smtClean="0">
                <a:cs typeface="B Nazanin" panose="00000400000000000000" pitchFamily="2" charset="-78"/>
              </a:rPr>
              <a:t>بندی</a:t>
            </a:r>
            <a:r>
              <a:rPr lang="fa-IR" dirty="0">
                <a:cs typeface="B Nazanin" panose="00000400000000000000" pitchFamily="2" charset="-78"/>
              </a:rPr>
              <a:t> </a:t>
            </a:r>
            <a:r>
              <a:rPr lang="fa-IR" dirty="0" smtClean="0">
                <a:cs typeface="B Nazanin" panose="00000400000000000000" pitchFamily="2" charset="-78"/>
              </a:rPr>
              <a:t>پخش.</a:t>
            </a:r>
          </a:p>
          <a:p>
            <a:pPr marL="0" indent="0" algn="ctr" rtl="1">
              <a:buNone/>
            </a:pPr>
            <a:r>
              <a:rPr lang="en-US" dirty="0">
                <a:cs typeface="B Nazanin" panose="00000400000000000000" pitchFamily="2" charset="-78"/>
                <a:hlinkClick r:id="rId2"/>
              </a:rPr>
              <a:t>http://phoenix7.co.uk</a:t>
            </a:r>
            <a:r>
              <a:rPr lang="en-US" dirty="0" smtClean="0">
                <a:cs typeface="B Nazanin" panose="00000400000000000000" pitchFamily="2" charset="-78"/>
                <a:hlinkClick r:id="rId2"/>
              </a:rPr>
              <a:t>/</a:t>
            </a:r>
            <a:endParaRPr lang="fa-IR" dirty="0" smtClean="0">
              <a:cs typeface="B Nazanin" panose="00000400000000000000" pitchFamily="2" charset="-78"/>
            </a:endParaRPr>
          </a:p>
          <a:p>
            <a:pPr marL="0" indent="0" algn="ct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ctr" rtl="1">
              <a:buNone/>
            </a:pPr>
            <a:endParaRPr lang="en-US" sz="1800" dirty="0" smtClean="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5786" y="2363372"/>
            <a:ext cx="5381591" cy="422734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040353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RedBee</a:t>
            </a:r>
            <a:r>
              <a:rPr lang="fa-IR" dirty="0" smtClean="0"/>
              <a:t/>
            </a:r>
            <a:br>
              <a:rPr lang="fa-IR" dirty="0" smtClean="0"/>
            </a:br>
            <a:r>
              <a:rPr lang="fa-IR" dirty="0"/>
              <a:t/>
            </a:r>
            <a:br>
              <a:rPr lang="fa-IR" dirty="0"/>
            </a:br>
            <a:endParaRPr lang="en-US" dirty="0"/>
          </a:p>
        </p:txBody>
      </p:sp>
      <p:sp>
        <p:nvSpPr>
          <p:cNvPr id="3" name="Content Placeholder 2"/>
          <p:cNvSpPr>
            <a:spLocks noGrp="1"/>
          </p:cNvSpPr>
          <p:nvPr>
            <p:ph idx="1"/>
          </p:nvPr>
        </p:nvSpPr>
        <p:spPr>
          <a:xfrm>
            <a:off x="1103312" y="1363601"/>
            <a:ext cx="8946541" cy="1407734"/>
          </a:xfrm>
        </p:spPr>
        <p:txBody>
          <a:bodyPr>
            <a:normAutofit lnSpcReduction="10000"/>
          </a:bodyPr>
          <a:lstStyle/>
          <a:p>
            <a:pPr algn="r" rtl="1"/>
            <a:r>
              <a:rPr lang="fa-IR" dirty="0">
                <a:cs typeface="B Nazanin" panose="00000400000000000000" pitchFamily="2" charset="-78"/>
              </a:rPr>
              <a:t>زیر مجموعه ای از شرکت اریکسون برای داده های تصویری مبتنی بر وب، سرویس های دسترسی محتوا و زبان و ... و همچنین فعال در عرصه ارائه خدمات مبتنی بر </a:t>
            </a:r>
            <a:r>
              <a:rPr lang="en-US" dirty="0">
                <a:cs typeface="B Nazanin" panose="00000400000000000000" pitchFamily="2" charset="-78"/>
              </a:rPr>
              <a:t>IP </a:t>
            </a:r>
            <a:r>
              <a:rPr lang="fa-IR" dirty="0">
                <a:cs typeface="B Nazanin" panose="00000400000000000000" pitchFamily="2" charset="-78"/>
              </a:rPr>
              <a:t>برای شرکت های دریم ورکز، یونیورسال و ... با تکیه بر انواع دستگاه های تبلت، موبایل و ...</a:t>
            </a:r>
          </a:p>
          <a:p>
            <a:pPr marL="0" indent="0" algn="ctr" rtl="1">
              <a:buNone/>
            </a:pPr>
            <a:r>
              <a:rPr lang="en-US" dirty="0">
                <a:cs typeface="B Nazanin" panose="00000400000000000000" pitchFamily="2" charset="-78"/>
                <a:hlinkClick r:id="rId2"/>
              </a:rPr>
              <a:t>http://www.redbeecreative.tv</a:t>
            </a:r>
            <a:r>
              <a:rPr lang="en-US" dirty="0" smtClean="0">
                <a:cs typeface="B Nazanin" panose="00000400000000000000" pitchFamily="2" charset="-78"/>
                <a:hlinkClick r:id="rId2"/>
              </a:rPr>
              <a:t>/</a:t>
            </a:r>
            <a:endParaRPr lang="en-US" dirty="0" smtClean="0">
              <a:cs typeface="B Nazanin" panose="00000400000000000000" pitchFamily="2" charset="-78"/>
            </a:endParaRPr>
          </a:p>
          <a:p>
            <a:pPr marL="0" indent="0" algn="ct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ctr" rtl="1">
              <a:buNone/>
            </a:pPr>
            <a:endParaRPr lang="en-US" sz="1800" dirty="0" smtClean="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382" y="2771335"/>
            <a:ext cx="10058400" cy="3754757"/>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4630443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Ross</a:t>
            </a:r>
            <a:r>
              <a:rPr lang="fa-IR" dirty="0" smtClean="0"/>
              <a:t/>
            </a:r>
            <a:br>
              <a:rPr lang="fa-IR" dirty="0" smtClean="0"/>
            </a:br>
            <a:r>
              <a:rPr lang="fa-IR" dirty="0"/>
              <a:t/>
            </a:r>
            <a:br>
              <a:rPr lang="fa-IR" dirty="0"/>
            </a:br>
            <a:endParaRPr lang="en-US" dirty="0"/>
          </a:p>
        </p:txBody>
      </p:sp>
      <p:sp>
        <p:nvSpPr>
          <p:cNvPr id="3" name="Content Placeholder 2"/>
          <p:cNvSpPr>
            <a:spLocks noGrp="1"/>
          </p:cNvSpPr>
          <p:nvPr>
            <p:ph idx="1"/>
          </p:nvPr>
        </p:nvSpPr>
        <p:spPr>
          <a:xfrm>
            <a:off x="1103312" y="1363601"/>
            <a:ext cx="8946541" cy="4910590"/>
          </a:xfrm>
        </p:spPr>
        <p:txBody>
          <a:bodyPr>
            <a:normAutofit/>
          </a:bodyPr>
          <a:lstStyle/>
          <a:p>
            <a:pPr algn="r" rtl="1"/>
            <a:r>
              <a:rPr lang="fa-IR" dirty="0">
                <a:cs typeface="B Nazanin" panose="00000400000000000000" pitchFamily="2" charset="-78"/>
              </a:rPr>
              <a:t>متخصص در زمینه تولید : </a:t>
            </a:r>
          </a:p>
          <a:p>
            <a:pPr algn="r" rtl="1"/>
            <a:r>
              <a:rPr lang="fa-IR" dirty="0">
                <a:cs typeface="B Nazanin" panose="00000400000000000000" pitchFamily="2" charset="-78"/>
              </a:rPr>
              <a:t>1.	سوئیچرها</a:t>
            </a:r>
          </a:p>
          <a:p>
            <a:pPr algn="r" rtl="1"/>
            <a:r>
              <a:rPr lang="fa-IR" dirty="0">
                <a:cs typeface="B Nazanin" panose="00000400000000000000" pitchFamily="2" charset="-78"/>
              </a:rPr>
              <a:t>2.	سیستم های گرافیکی</a:t>
            </a:r>
          </a:p>
          <a:p>
            <a:pPr algn="r" rtl="1"/>
            <a:r>
              <a:rPr lang="fa-IR" dirty="0">
                <a:cs typeface="B Nazanin" panose="00000400000000000000" pitchFamily="2" charset="-78"/>
              </a:rPr>
              <a:t>3.	دوربین های روباتیک</a:t>
            </a:r>
          </a:p>
          <a:p>
            <a:pPr marL="0" indent="0" algn="ctr" rtl="1">
              <a:buNone/>
            </a:pPr>
            <a:r>
              <a:rPr lang="en-US" dirty="0" smtClean="0">
                <a:cs typeface="B Nazanin" panose="00000400000000000000" pitchFamily="2" charset="-78"/>
                <a:hlinkClick r:id="rId2"/>
              </a:rPr>
              <a:t>www.rossvideo.com</a:t>
            </a:r>
            <a:endParaRPr lang="en-US" dirty="0" smtClean="0">
              <a:cs typeface="B Nazanin" panose="00000400000000000000" pitchFamily="2" charset="-78"/>
            </a:endParaRPr>
          </a:p>
          <a:p>
            <a:pPr marL="0" indent="0" algn="ct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ctr" rtl="1">
              <a:buNone/>
            </a:pPr>
            <a:endParaRPr lang="en-US" sz="1800" dirty="0" smtClean="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5939" y="3653636"/>
            <a:ext cx="8690172" cy="2814513"/>
          </a:xfrm>
          <a:prstGeom prst="rect">
            <a:avLst/>
          </a:prstGeom>
        </p:spPr>
      </p:pic>
      <p:sp>
        <p:nvSpPr>
          <p:cNvPr id="8" name="TextBox 7"/>
          <p:cNvSpPr txBox="1"/>
          <p:nvPr/>
        </p:nvSpPr>
        <p:spPr>
          <a:xfrm>
            <a:off x="1174652" y="1363601"/>
            <a:ext cx="4311747" cy="1708160"/>
          </a:xfrm>
          <a:prstGeom prst="rect">
            <a:avLst/>
          </a:prstGeom>
          <a:noFill/>
        </p:spPr>
        <p:txBody>
          <a:bodyPr wrap="square" rtlCol="0">
            <a:spAutoFit/>
          </a:bodyPr>
          <a:lstStyle/>
          <a:p>
            <a:pPr marL="342900" lvl="0" indent="-342900" algn="r" rtl="1">
              <a:spcBef>
                <a:spcPts val="1000"/>
              </a:spcBef>
              <a:buClr>
                <a:srgbClr val="ACD433"/>
              </a:buClr>
              <a:buSzPct val="80000"/>
              <a:buFont typeface="Wingdings 3" charset="2"/>
              <a:buChar char=""/>
            </a:pPr>
            <a:r>
              <a:rPr lang="fa-IR" sz="2000">
                <a:solidFill>
                  <a:prstClr val="white"/>
                </a:solidFill>
                <a:cs typeface="B Nazanin" panose="00000400000000000000" pitchFamily="2" charset="-78"/>
              </a:rPr>
              <a:t>5.	پردازش گری های سیگنال</a:t>
            </a:r>
          </a:p>
          <a:p>
            <a:pPr marL="342900" lvl="0" indent="-342900" algn="r" rtl="1">
              <a:spcBef>
                <a:spcPts val="1000"/>
              </a:spcBef>
              <a:buClr>
                <a:srgbClr val="ACD433"/>
              </a:buClr>
              <a:buSzPct val="80000"/>
              <a:buFont typeface="Wingdings 3" charset="2"/>
              <a:buChar char=""/>
            </a:pPr>
            <a:r>
              <a:rPr lang="fa-IR" sz="2000">
                <a:solidFill>
                  <a:prstClr val="white"/>
                </a:solidFill>
                <a:cs typeface="B Nazanin" panose="00000400000000000000" pitchFamily="2" charset="-78"/>
              </a:rPr>
              <a:t>6.	سیستم های کنترلی حرفه ای</a:t>
            </a:r>
          </a:p>
          <a:p>
            <a:pPr marL="342900" lvl="0" indent="-342900" algn="r" rtl="1">
              <a:spcBef>
                <a:spcPts val="1000"/>
              </a:spcBef>
              <a:buClr>
                <a:srgbClr val="ACD433"/>
              </a:buClr>
              <a:buSzPct val="80000"/>
              <a:buFont typeface="Wingdings 3" charset="2"/>
              <a:buChar char=""/>
            </a:pPr>
            <a:r>
              <a:rPr lang="fa-IR" sz="2000">
                <a:solidFill>
                  <a:prstClr val="white"/>
                </a:solidFill>
                <a:cs typeface="B Nazanin" panose="00000400000000000000" pitchFamily="2" charset="-78"/>
              </a:rPr>
              <a:t>7.	سرورهای ویدئویی</a:t>
            </a:r>
          </a:p>
          <a:p>
            <a:pPr marL="342900" lvl="0" indent="-342900" algn="r" rtl="1">
              <a:spcBef>
                <a:spcPts val="1000"/>
              </a:spcBef>
              <a:buClr>
                <a:srgbClr val="ACD433"/>
              </a:buClr>
              <a:buSzPct val="80000"/>
              <a:buFont typeface="Wingdings 3" charset="2"/>
              <a:buChar char=""/>
            </a:pPr>
            <a:r>
              <a:rPr lang="fa-IR" sz="2000">
                <a:solidFill>
                  <a:prstClr val="white"/>
                </a:solidFill>
                <a:cs typeface="B Nazanin" panose="00000400000000000000" pitchFamily="2" charset="-78"/>
              </a:rPr>
              <a:t>و ..</a:t>
            </a:r>
            <a:endParaRPr lang="fa-IR" sz="2000" dirty="0">
              <a:solidFill>
                <a:prstClr val="white"/>
              </a:solidFill>
              <a:cs typeface="B Nazanin" panose="00000400000000000000" pitchFamily="2" charset="-7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3774064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Snell Advanced Media</a:t>
            </a:r>
            <a:br>
              <a:rPr lang="en-US" dirty="0"/>
            </a:br>
            <a:r>
              <a:rPr lang="fa-IR" dirty="0" smtClean="0"/>
              <a:t/>
            </a:r>
            <a:br>
              <a:rPr lang="fa-IR" dirty="0" smtClean="0"/>
            </a:br>
            <a:r>
              <a:rPr lang="fa-IR" dirty="0"/>
              <a:t/>
            </a:r>
            <a:br>
              <a:rPr lang="fa-IR" dirty="0"/>
            </a:br>
            <a:endParaRPr lang="en-US" dirty="0"/>
          </a:p>
        </p:txBody>
      </p:sp>
      <p:sp>
        <p:nvSpPr>
          <p:cNvPr id="3" name="Content Placeholder 2"/>
          <p:cNvSpPr>
            <a:spLocks noGrp="1"/>
          </p:cNvSpPr>
          <p:nvPr>
            <p:ph idx="1"/>
          </p:nvPr>
        </p:nvSpPr>
        <p:spPr>
          <a:xfrm>
            <a:off x="1659988" y="1363601"/>
            <a:ext cx="8389865" cy="4605041"/>
          </a:xfrm>
        </p:spPr>
        <p:txBody>
          <a:bodyPr>
            <a:normAutofit/>
          </a:bodyPr>
          <a:lstStyle/>
          <a:p>
            <a:pPr algn="r" rtl="1">
              <a:lnSpc>
                <a:spcPct val="107000"/>
              </a:lnSpc>
            </a:pPr>
            <a:r>
              <a:rPr lang="fa-IR" dirty="0">
                <a:cs typeface="B Nazanin" panose="00000400000000000000" pitchFamily="2" charset="-78"/>
              </a:rPr>
              <a:t>متخصص در حوزه تولیدات رسانه پیشرفته با ارائه محصولاتی در حوزه :</a:t>
            </a:r>
            <a:endParaRPr lang="en-US" dirty="0">
              <a:cs typeface="B Nazanin" panose="00000400000000000000" pitchFamily="2" charset="-78"/>
            </a:endParaRPr>
          </a:p>
          <a:p>
            <a:pPr lvl="0" algn="r" rtl="1">
              <a:lnSpc>
                <a:spcPct val="107000"/>
              </a:lnSpc>
              <a:buFont typeface="Century Gothic" panose="020B0502020202020204" pitchFamily="34" charset="0"/>
              <a:buChar char="◄"/>
            </a:pPr>
            <a:r>
              <a:rPr lang="fa-IR" dirty="0">
                <a:cs typeface="B Nazanin" panose="00000400000000000000" pitchFamily="2" charset="-78"/>
              </a:rPr>
              <a:t>اصلاح رنگ و کامپوزیت</a:t>
            </a:r>
            <a:endParaRPr lang="en-US" dirty="0">
              <a:cs typeface="B Nazanin" panose="00000400000000000000" pitchFamily="2" charset="-78"/>
            </a:endParaRPr>
          </a:p>
          <a:p>
            <a:pPr lvl="0" algn="r" rtl="1">
              <a:lnSpc>
                <a:spcPct val="107000"/>
              </a:lnSpc>
              <a:buFont typeface="Century Gothic" panose="020B0502020202020204" pitchFamily="34" charset="0"/>
              <a:buChar char="◄"/>
            </a:pPr>
            <a:r>
              <a:rPr lang="fa-IR" dirty="0">
                <a:cs typeface="B Nazanin" panose="00000400000000000000" pitchFamily="2" charset="-78"/>
              </a:rPr>
              <a:t>ویرایش، ذخیره سازی و بازپخش</a:t>
            </a:r>
            <a:endParaRPr lang="en-US" dirty="0">
              <a:cs typeface="B Nazanin" panose="00000400000000000000" pitchFamily="2" charset="-78"/>
            </a:endParaRPr>
          </a:p>
          <a:p>
            <a:pPr lvl="0" algn="r" rtl="1">
              <a:lnSpc>
                <a:spcPct val="107000"/>
              </a:lnSpc>
              <a:buFont typeface="Century Gothic" panose="020B0502020202020204" pitchFamily="34" charset="0"/>
              <a:buChar char="◄"/>
            </a:pPr>
            <a:r>
              <a:rPr lang="fa-IR" dirty="0">
                <a:cs typeface="B Nazanin" panose="00000400000000000000" pitchFamily="2" charset="-78"/>
              </a:rPr>
              <a:t>سوئیچ های تولید</a:t>
            </a:r>
            <a:endParaRPr lang="en-US" dirty="0">
              <a:cs typeface="B Nazanin" panose="00000400000000000000" pitchFamily="2" charset="-78"/>
            </a:endParaRPr>
          </a:p>
          <a:p>
            <a:pPr lvl="0" algn="r" rtl="1">
              <a:lnSpc>
                <a:spcPct val="107000"/>
              </a:lnSpc>
              <a:buFont typeface="Century Gothic" panose="020B0502020202020204" pitchFamily="34" charset="0"/>
              <a:buChar char="◄"/>
            </a:pPr>
            <a:r>
              <a:rPr lang="fa-IR" dirty="0">
                <a:cs typeface="B Nazanin" panose="00000400000000000000" pitchFamily="2" charset="-78"/>
              </a:rPr>
              <a:t>نرم افزار پردازش مدیا</a:t>
            </a:r>
            <a:endParaRPr lang="en-US" dirty="0">
              <a:cs typeface="B Nazanin" panose="00000400000000000000" pitchFamily="2" charset="-78"/>
            </a:endParaRPr>
          </a:p>
          <a:p>
            <a:pPr marL="0" indent="0" algn="ctr" rtl="1">
              <a:buNone/>
            </a:pPr>
            <a:r>
              <a:rPr lang="en-US" dirty="0" smtClean="0">
                <a:cs typeface="B Nazanin" panose="00000400000000000000" pitchFamily="2" charset="-78"/>
                <a:hlinkClick r:id="rId2"/>
              </a:rPr>
              <a:t>www.s-a-m.com</a:t>
            </a:r>
            <a:endParaRPr lang="en-US" dirty="0" smtClean="0">
              <a:cs typeface="B Nazanin" panose="00000400000000000000" pitchFamily="2" charset="-78"/>
            </a:endParaRPr>
          </a:p>
          <a:p>
            <a:pPr marL="0" indent="0" algn="ct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ctr" rtl="1">
              <a:buNone/>
            </a:pPr>
            <a:endParaRPr lang="en-US" sz="1800" dirty="0" smtClean="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3367" y="4059720"/>
            <a:ext cx="5479366" cy="2542795"/>
          </a:xfrm>
          <a:prstGeom prst="rect">
            <a:avLst/>
          </a:prstGeom>
        </p:spPr>
      </p:pic>
      <p:sp>
        <p:nvSpPr>
          <p:cNvPr id="6" name="TextBox 5"/>
          <p:cNvSpPr txBox="1"/>
          <p:nvPr/>
        </p:nvSpPr>
        <p:spPr>
          <a:xfrm>
            <a:off x="2321169" y="1831801"/>
            <a:ext cx="3960055" cy="1336776"/>
          </a:xfrm>
          <a:prstGeom prst="rect">
            <a:avLst/>
          </a:prstGeom>
          <a:noFill/>
        </p:spPr>
        <p:txBody>
          <a:bodyPr wrap="square" rtlCol="0">
            <a:spAutoFit/>
          </a:bodyPr>
          <a:lstStyle/>
          <a:p>
            <a:pPr marL="342900" lvl="0" indent="-342900" algn="r" rtl="1">
              <a:lnSpc>
                <a:spcPct val="107000"/>
              </a:lnSpc>
              <a:spcBef>
                <a:spcPts val="1000"/>
              </a:spcBef>
              <a:buClr>
                <a:srgbClr val="ACD433"/>
              </a:buClr>
              <a:buSzPct val="80000"/>
              <a:buFont typeface="Century Gothic" panose="020B0502020202020204" pitchFamily="34" charset="0"/>
              <a:buChar char="◄"/>
            </a:pPr>
            <a:r>
              <a:rPr lang="fa-IR" sz="2000" dirty="0">
                <a:solidFill>
                  <a:prstClr val="white"/>
                </a:solidFill>
                <a:cs typeface="B Nazanin" panose="00000400000000000000" pitchFamily="2" charset="-78"/>
              </a:rPr>
              <a:t>مدیریت جریان کاری و داده ها</a:t>
            </a:r>
            <a:endParaRPr lang="en-US" sz="2000" dirty="0">
              <a:solidFill>
                <a:prstClr val="white"/>
              </a:solidFill>
              <a:cs typeface="B Nazanin" panose="00000400000000000000" pitchFamily="2" charset="-78"/>
            </a:endParaRPr>
          </a:p>
          <a:p>
            <a:pPr marL="342900" lvl="0" indent="-342900" algn="r" rtl="1">
              <a:lnSpc>
                <a:spcPct val="107000"/>
              </a:lnSpc>
              <a:spcBef>
                <a:spcPts val="1000"/>
              </a:spcBef>
              <a:buClr>
                <a:srgbClr val="ACD433"/>
              </a:buClr>
              <a:buSzPct val="80000"/>
              <a:buFont typeface="Century Gothic" panose="020B0502020202020204" pitchFamily="34" charset="0"/>
              <a:buChar char="◄"/>
            </a:pPr>
            <a:r>
              <a:rPr lang="fa-IR" sz="2000" dirty="0">
                <a:solidFill>
                  <a:prstClr val="white"/>
                </a:solidFill>
                <a:cs typeface="B Nazanin" panose="00000400000000000000" pitchFamily="2" charset="-78"/>
              </a:rPr>
              <a:t>تولیدات کنترل و مانیتورینگ</a:t>
            </a:r>
            <a:endParaRPr lang="en-US" sz="2000" dirty="0">
              <a:solidFill>
                <a:prstClr val="white"/>
              </a:solidFill>
              <a:cs typeface="B Nazanin" panose="00000400000000000000" pitchFamily="2" charset="-78"/>
            </a:endParaRPr>
          </a:p>
          <a:p>
            <a:pPr marL="342900" lvl="0" indent="-342900" algn="r" rtl="1">
              <a:lnSpc>
                <a:spcPct val="107000"/>
              </a:lnSpc>
              <a:spcBef>
                <a:spcPts val="1000"/>
              </a:spcBef>
              <a:buClr>
                <a:srgbClr val="ACD433"/>
              </a:buClr>
              <a:buSzPct val="80000"/>
              <a:buFont typeface="Century Gothic" panose="020B0502020202020204" pitchFamily="34" charset="0"/>
              <a:buChar char="◄"/>
            </a:pPr>
            <a:r>
              <a:rPr lang="fa-IR" sz="2000" dirty="0">
                <a:solidFill>
                  <a:prstClr val="white"/>
                </a:solidFill>
                <a:cs typeface="B Nazanin" panose="00000400000000000000" pitchFamily="2" charset="-78"/>
              </a:rPr>
              <a:t>انتقال و پخش</a:t>
            </a:r>
            <a:endParaRPr lang="en-US" sz="2000" dirty="0">
              <a:solidFill>
                <a:prstClr val="white"/>
              </a:solidFill>
              <a:latin typeface="Calibri" panose="020F0502020204030204" pitchFamily="34" charset="0"/>
              <a:ea typeface="Calibri" panose="020F0502020204030204" pitchFamily="34" charset="0"/>
              <a:cs typeface="B Nazanin" panose="00000400000000000000" pitchFamily="2" charset="-78"/>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4749908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Stats</a:t>
            </a:r>
          </a:p>
        </p:txBody>
      </p:sp>
      <p:sp>
        <p:nvSpPr>
          <p:cNvPr id="3" name="Content Placeholder 2"/>
          <p:cNvSpPr>
            <a:spLocks noGrp="1"/>
          </p:cNvSpPr>
          <p:nvPr>
            <p:ph idx="1"/>
          </p:nvPr>
        </p:nvSpPr>
        <p:spPr>
          <a:xfrm>
            <a:off x="1659988" y="1363601"/>
            <a:ext cx="8389865" cy="4605041"/>
          </a:xfrm>
        </p:spPr>
        <p:txBody>
          <a:bodyPr>
            <a:normAutofit/>
          </a:bodyPr>
          <a:lstStyle/>
          <a:p>
            <a:pPr algn="r" rtl="1">
              <a:lnSpc>
                <a:spcPct val="107000"/>
              </a:lnSpc>
            </a:pPr>
            <a:r>
              <a:rPr lang="fa-IR" dirty="0">
                <a:cs typeface="B Nazanin" panose="00000400000000000000" pitchFamily="2" charset="-78"/>
              </a:rPr>
              <a:t>شرکت تخصصی تصویربرداری و آنالیز ورزشی، تاسیس شده در 1981 ، مالک مجموعه </a:t>
            </a:r>
            <a:r>
              <a:rPr lang="en-US" dirty="0" err="1">
                <a:cs typeface="B Nazanin" panose="00000400000000000000" pitchFamily="2" charset="-78"/>
              </a:rPr>
              <a:t>Prozone</a:t>
            </a:r>
            <a:r>
              <a:rPr lang="en-US" dirty="0">
                <a:cs typeface="B Nazanin" panose="00000400000000000000" pitchFamily="2" charset="-78"/>
              </a:rPr>
              <a:t> </a:t>
            </a:r>
            <a:r>
              <a:rPr lang="fa-IR" dirty="0">
                <a:cs typeface="B Nazanin" panose="00000400000000000000" pitchFamily="2" charset="-78"/>
              </a:rPr>
              <a:t>با تولیداتی در حوزه های پخش، آنالیز، برندینگ، فانتزی سازی و ... فعالیت ها و مسابقات ورزشی با تمرکز ویژه بر همکاری با لیگ ها و تیم ها</a:t>
            </a:r>
            <a:r>
              <a:rPr lang="fa-IR" dirty="0" smtClean="0">
                <a:cs typeface="B Nazanin" panose="00000400000000000000" pitchFamily="2" charset="-78"/>
              </a:rPr>
              <a:t>.</a:t>
            </a:r>
            <a:endParaRPr lang="en-US" dirty="0" smtClean="0">
              <a:cs typeface="B Nazanin" panose="00000400000000000000" pitchFamily="2" charset="-78"/>
            </a:endParaRPr>
          </a:p>
          <a:p>
            <a:pPr marL="0" indent="0" algn="ctr" rtl="1">
              <a:lnSpc>
                <a:spcPct val="107000"/>
              </a:lnSpc>
              <a:buNone/>
            </a:pPr>
            <a:r>
              <a:rPr lang="en-US" dirty="0">
                <a:cs typeface="B Nazanin" panose="00000400000000000000" pitchFamily="2" charset="-78"/>
                <a:hlinkClick r:id="rId2"/>
              </a:rPr>
              <a:t>http://www.stats.com</a:t>
            </a:r>
            <a:r>
              <a:rPr lang="en-US" dirty="0" smtClean="0">
                <a:cs typeface="B Nazanin" panose="00000400000000000000" pitchFamily="2" charset="-78"/>
                <a:hlinkClick r:id="rId2"/>
              </a:rPr>
              <a:t>/</a:t>
            </a:r>
            <a:endParaRPr lang="en-US" dirty="0" smtClean="0">
              <a:cs typeface="B Nazanin" panose="00000400000000000000" pitchFamily="2" charset="-78"/>
            </a:endParaRPr>
          </a:p>
          <a:p>
            <a:pPr marL="0" indent="0" algn="ctr" rtl="1">
              <a:lnSpc>
                <a:spcPct val="107000"/>
              </a:lnSpc>
              <a:buNone/>
            </a:pPr>
            <a:endParaRPr lang="en-US" dirty="0" smtClean="0">
              <a:cs typeface="B Nazanin" panose="00000400000000000000" pitchFamily="2" charset="-78"/>
            </a:endParaRPr>
          </a:p>
          <a:p>
            <a:pPr marL="0" indent="0" algn="ctr" rtl="1">
              <a:buNone/>
            </a:pPr>
            <a:endParaRPr lang="fa-IR" dirty="0" smtClean="0">
              <a:cs typeface="B Nazanin" panose="00000400000000000000" pitchFamily="2" charset="-78"/>
            </a:endParaRPr>
          </a:p>
          <a:p>
            <a:pPr marL="0" indent="0" algn="r" rtl="1">
              <a:buNone/>
            </a:pPr>
            <a:endParaRPr lang="fa-IR" dirty="0">
              <a:cs typeface="B Nazanin" panose="00000400000000000000" pitchFamily="2" charset="-78"/>
            </a:endParaRPr>
          </a:p>
          <a:p>
            <a:pPr marL="0" indent="0" algn="ctr" rtl="1">
              <a:buNone/>
            </a:pPr>
            <a:endParaRPr lang="en-US" sz="1800" dirty="0" smtClean="0">
              <a:latin typeface="Calibri" panose="020F0502020204030204" pitchFamily="34" charset="0"/>
              <a:ea typeface="Calibri" panose="020F0502020204030204" pitchFamily="34" charset="0"/>
              <a:cs typeface="Arial" panose="020B0604020202020204" pitchFamily="34" charset="0"/>
            </a:endParaRPr>
          </a:p>
          <a:p>
            <a:pPr marL="0" indent="0" algn="ctr" rtl="1">
              <a:buNone/>
            </a:pPr>
            <a:endParaRPr lang="en-US" dirty="0">
              <a:cs typeface="B Nazanin" panose="00000400000000000000" pitchFamily="2" charset="-78"/>
            </a:endParaRPr>
          </a:p>
          <a:p>
            <a:pPr marL="0" indent="0" algn="r" rtl="1">
              <a:buNone/>
            </a:pPr>
            <a:endParaRPr lang="en-US" dirty="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5581" y="3008160"/>
            <a:ext cx="6998677" cy="3438751"/>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0765741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smtClean="0"/>
              <a:t>Analog VS Digital</a:t>
            </a:r>
            <a:endParaRPr lang="en-US" dirty="0"/>
          </a:p>
        </p:txBody>
      </p:sp>
      <p:sp>
        <p:nvSpPr>
          <p:cNvPr id="3" name="Content Placeholder 2"/>
          <p:cNvSpPr>
            <a:spLocks noGrp="1"/>
          </p:cNvSpPr>
          <p:nvPr>
            <p:ph idx="1"/>
          </p:nvPr>
        </p:nvSpPr>
        <p:spPr/>
        <p:txBody>
          <a:bodyPr/>
          <a:lstStyle/>
          <a:p>
            <a:pPr algn="just" rtl="1"/>
            <a:r>
              <a:rPr lang="fa-IR" dirty="0" smtClean="0">
                <a:cs typeface="B Nazanin" panose="00000400000000000000" pitchFamily="2" charset="-78"/>
              </a:rPr>
              <a:t>در حالت آنالوگ شما به واسطه موج ها، تصاویر و صدا را به وسیله امواج و با هر ولتاژی ارسال می کنید و به همین دلیل گاهی ولتاژها پایین هستند و یا خوب دریافت نمی شوند، به همین دلیل برفک یا تاری در تصویر پدید می آید.</a:t>
            </a:r>
          </a:p>
          <a:p>
            <a:pPr algn="just" rtl="1"/>
            <a:r>
              <a:rPr lang="fa-IR" dirty="0" smtClean="0">
                <a:cs typeface="B Nazanin" panose="00000400000000000000" pitchFamily="2" charset="-78"/>
              </a:rPr>
              <a:t>در حالت دیجیتال شما پیش از ارسال تصاویر را تبدیل کرده و سپس در قالب فرمت دیجیتال ارسال می کنید و به همین دلیل چون نیاز به تبدیل به حالت سیگنال دارید تا تلویزیون محتوا را دریافت کند، پس از یک ستاپ باکس استفاده می کنید که در این حالت دیگر یا تصویری خوب و شفاف دارید و یا تصویری ندارید (0 یا 1) و خبری از برفک و تاریو پرش نیست.</a:t>
            </a:r>
          </a:p>
          <a:p>
            <a:pPr algn="just" rtl="1"/>
            <a:r>
              <a:rPr lang="fa-IR" dirty="0" smtClean="0">
                <a:cs typeface="B Nazanin" panose="00000400000000000000" pitchFamily="2" charset="-78"/>
              </a:rPr>
              <a:t>مدل تبدیل آنالوگ به دیجیتال در کشورهای مختلف متفاوت است که در ایران از انکدر : </a:t>
            </a:r>
            <a:r>
              <a:rPr lang="nn-NO" dirty="0" smtClean="0">
                <a:cs typeface="B Nazanin" panose="00000400000000000000" pitchFamily="2" charset="-78"/>
              </a:rPr>
              <a:t>DVB-T MPEG-4</a:t>
            </a:r>
            <a:r>
              <a:rPr lang="nn-NO" dirty="0">
                <a:cs typeface="B Nazanin" panose="00000400000000000000" pitchFamily="2" charset="-78"/>
              </a:rPr>
              <a:t>/H.264/AAC </a:t>
            </a:r>
            <a:r>
              <a:rPr lang="fa-IR" dirty="0" smtClean="0">
                <a:cs typeface="B Nazanin" panose="00000400000000000000" pitchFamily="2" charset="-78"/>
              </a:rPr>
              <a:t> استفاده می شود که در حالت </a:t>
            </a:r>
            <a:r>
              <a:rPr lang="en-US" dirty="0" smtClean="0">
                <a:cs typeface="B Nazanin" panose="00000400000000000000" pitchFamily="2" charset="-78"/>
              </a:rPr>
              <a:t>SD</a:t>
            </a:r>
            <a:r>
              <a:rPr lang="fa-IR" dirty="0" smtClean="0">
                <a:cs typeface="B Nazanin" panose="00000400000000000000" pitchFamily="2" charset="-78"/>
              </a:rPr>
              <a:t> ابعادی به اندازه</a:t>
            </a:r>
            <a:r>
              <a:rPr lang="nn-NO" dirty="0">
                <a:cs typeface="B Nazanin" panose="00000400000000000000" pitchFamily="2" charset="-78"/>
              </a:rPr>
              <a:t>720x576i </a:t>
            </a:r>
            <a:r>
              <a:rPr lang="fa-IR" dirty="0" smtClean="0">
                <a:cs typeface="B Nazanin" panose="00000400000000000000" pitchFamily="2" charset="-78"/>
              </a:rPr>
              <a:t>   و در حالت </a:t>
            </a:r>
            <a:r>
              <a:rPr lang="en-US" dirty="0" smtClean="0">
                <a:cs typeface="B Nazanin" panose="00000400000000000000" pitchFamily="2" charset="-78"/>
              </a:rPr>
              <a:t>HD</a:t>
            </a:r>
            <a:r>
              <a:rPr lang="fa-IR" dirty="0" smtClean="0">
                <a:cs typeface="B Nazanin" panose="00000400000000000000" pitchFamily="2" charset="-78"/>
              </a:rPr>
              <a:t> تصویری به ابعاد</a:t>
            </a:r>
            <a:r>
              <a:rPr lang="nn-NO" dirty="0" smtClean="0">
                <a:cs typeface="B Nazanin" panose="00000400000000000000" pitchFamily="2" charset="-78"/>
              </a:rPr>
              <a:t>1920x1080i</a:t>
            </a:r>
            <a:r>
              <a:rPr lang="en-US" dirty="0" smtClean="0">
                <a:cs typeface="B Nazanin" panose="00000400000000000000" pitchFamily="2" charset="-78"/>
              </a:rPr>
              <a:t> </a:t>
            </a:r>
            <a:r>
              <a:rPr lang="fa-IR" dirty="0" smtClean="0">
                <a:cs typeface="B Nazanin" panose="00000400000000000000" pitchFamily="2" charset="-78"/>
              </a:rPr>
              <a:t> را پوشش می دهد.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18261429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UnicTecnic</a:t>
            </a:r>
          </a:p>
        </p:txBody>
      </p:sp>
      <p:sp>
        <p:nvSpPr>
          <p:cNvPr id="3" name="Content Placeholder 2"/>
          <p:cNvSpPr>
            <a:spLocks noGrp="1"/>
          </p:cNvSpPr>
          <p:nvPr>
            <p:ph idx="1"/>
          </p:nvPr>
        </p:nvSpPr>
        <p:spPr>
          <a:xfrm>
            <a:off x="1885071" y="1398771"/>
            <a:ext cx="9170622" cy="2216626"/>
          </a:xfrm>
        </p:spPr>
        <p:txBody>
          <a:bodyPr>
            <a:normAutofit fontScale="85000" lnSpcReduction="20000"/>
          </a:bodyPr>
          <a:lstStyle/>
          <a:p>
            <a:pPr algn="just" rtl="1">
              <a:lnSpc>
                <a:spcPct val="107000"/>
              </a:lnSpc>
            </a:pPr>
            <a:r>
              <a:rPr lang="fa-IR" dirty="0">
                <a:cs typeface="B Nazanin" panose="00000400000000000000" pitchFamily="2" charset="-78"/>
              </a:rPr>
              <a:t>متخصص در حوزه های :</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اتاق های کنترل استودیی</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سیستم های انتقال و پخش و همچنین مراکز برودکست</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اتاق های خبر با قابلیت های پست پروداکشن</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سیستم های مدیریت </a:t>
            </a:r>
            <a:r>
              <a:rPr lang="fa-IR" dirty="0" smtClean="0">
                <a:cs typeface="B Nazanin" panose="00000400000000000000" pitchFamily="2" charset="-78"/>
              </a:rPr>
              <a:t>محتوا</a:t>
            </a:r>
          </a:p>
          <a:p>
            <a:pPr marL="0" indent="0" algn="r" rtl="1">
              <a:lnSpc>
                <a:spcPct val="107000"/>
              </a:lnSpc>
              <a:buNone/>
            </a:pPr>
            <a:r>
              <a:rPr lang="en-US" dirty="0">
                <a:cs typeface="B Nazanin" panose="00000400000000000000" pitchFamily="2" charset="-78"/>
                <a:hlinkClick r:id="rId2"/>
              </a:rPr>
              <a:t>http://</a:t>
            </a:r>
            <a:r>
              <a:rPr lang="en-US" dirty="0" smtClean="0">
                <a:cs typeface="B Nazanin" panose="00000400000000000000" pitchFamily="2" charset="-78"/>
                <a:hlinkClick r:id="rId2"/>
              </a:rPr>
              <a:t>unitecnic.com/es</a:t>
            </a:r>
            <a:endParaRPr lang="fa-IR" dirty="0" smtClean="0">
              <a:cs typeface="B Nazanin" panose="00000400000000000000" pitchFamily="2" charset="-7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5501" y="2507084"/>
            <a:ext cx="6625884" cy="368790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9414310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Video Observer</a:t>
            </a:r>
          </a:p>
        </p:txBody>
      </p:sp>
      <p:sp>
        <p:nvSpPr>
          <p:cNvPr id="3" name="Content Placeholder 2"/>
          <p:cNvSpPr>
            <a:spLocks noGrp="1"/>
          </p:cNvSpPr>
          <p:nvPr>
            <p:ph idx="1"/>
          </p:nvPr>
        </p:nvSpPr>
        <p:spPr>
          <a:xfrm>
            <a:off x="1885071" y="1398771"/>
            <a:ext cx="9170622" cy="2216626"/>
          </a:xfrm>
        </p:spPr>
        <p:txBody>
          <a:bodyPr>
            <a:normAutofit/>
          </a:bodyPr>
          <a:lstStyle/>
          <a:p>
            <a:pPr algn="just" rtl="1">
              <a:lnSpc>
                <a:spcPct val="107000"/>
              </a:lnSpc>
            </a:pPr>
            <a:r>
              <a:rPr lang="fa-IR" dirty="0">
                <a:cs typeface="B Nazanin" panose="00000400000000000000" pitchFamily="2" charset="-78"/>
              </a:rPr>
              <a:t>یک شرکت تخصصی در حوزه فعالیت های ورزشی با شعار " کسب اطلاعات درست منجر به تصمیم درست خواهد شد" برای ارائه اطلاعات و آنالیزهای بلادرنگ ورزشی</a:t>
            </a:r>
          </a:p>
          <a:p>
            <a:pPr marL="0" indent="0" algn="ctr" rtl="1">
              <a:lnSpc>
                <a:spcPct val="107000"/>
              </a:lnSpc>
              <a:buNone/>
            </a:pPr>
            <a:r>
              <a:rPr lang="en-US" dirty="0">
                <a:cs typeface="B Nazanin" panose="00000400000000000000" pitchFamily="2" charset="-78"/>
                <a:hlinkClick r:id="rId2"/>
              </a:rPr>
              <a:t>https://www.videobserver.com</a:t>
            </a:r>
            <a:r>
              <a:rPr lang="en-US" dirty="0" smtClean="0">
                <a:cs typeface="B Nazanin" panose="00000400000000000000" pitchFamily="2" charset="-78"/>
                <a:hlinkClick r:id="rId2"/>
              </a:rPr>
              <a:t>/</a:t>
            </a:r>
            <a:endParaRPr lang="en-US" dirty="0" smtClean="0">
              <a:cs typeface="B Nazanin" panose="00000400000000000000" pitchFamily="2" charset="-78"/>
            </a:endParaRPr>
          </a:p>
          <a:p>
            <a:pPr marL="0" indent="0" algn="ctr" rtl="1">
              <a:lnSpc>
                <a:spcPct val="107000"/>
              </a:lnSpc>
              <a:buNone/>
            </a:pPr>
            <a:endParaRPr lang="fa-IR" dirty="0" smtClean="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343" y="2616369"/>
            <a:ext cx="6783907" cy="3890162"/>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4387743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Vizrt</a:t>
            </a:r>
          </a:p>
        </p:txBody>
      </p:sp>
      <p:sp>
        <p:nvSpPr>
          <p:cNvPr id="3" name="Content Placeholder 2"/>
          <p:cNvSpPr>
            <a:spLocks noGrp="1"/>
          </p:cNvSpPr>
          <p:nvPr>
            <p:ph idx="1"/>
          </p:nvPr>
        </p:nvSpPr>
        <p:spPr>
          <a:xfrm>
            <a:off x="646111" y="1398770"/>
            <a:ext cx="10409582" cy="4980927"/>
          </a:xfrm>
        </p:spPr>
        <p:txBody>
          <a:bodyPr>
            <a:normAutofit fontScale="92500" lnSpcReduction="10000"/>
          </a:bodyPr>
          <a:lstStyle/>
          <a:p>
            <a:pPr algn="just" rtl="1">
              <a:lnSpc>
                <a:spcPct val="107000"/>
              </a:lnSpc>
            </a:pPr>
            <a:r>
              <a:rPr lang="fa-IR" dirty="0">
                <a:cs typeface="B Nazanin" panose="00000400000000000000" pitchFamily="2" charset="-78"/>
              </a:rPr>
              <a:t>شرکت متخصص در حوزه فعالیت های </a:t>
            </a:r>
            <a:r>
              <a:rPr lang="en-US" dirty="0">
                <a:cs typeface="B Nazanin" panose="00000400000000000000" pitchFamily="2" charset="-78"/>
              </a:rPr>
              <a:t>IP Media</a:t>
            </a:r>
            <a:r>
              <a:rPr lang="fa-IR" dirty="0">
                <a:cs typeface="B Nazanin" panose="00000400000000000000" pitchFamily="2" charset="-78"/>
              </a:rPr>
              <a:t> با قابلیت ارائه خدمات در حوزه های :</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اخبار</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انتخابات</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آب و هوا</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مدیریت محتوا</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ورزشی</a:t>
            </a:r>
            <a:endParaRPr lang="en-US" dirty="0">
              <a:cs typeface="B Nazanin" panose="00000400000000000000" pitchFamily="2" charset="-78"/>
            </a:endParaRPr>
          </a:p>
          <a:p>
            <a:pPr lvl="0" algn="just" rtl="1">
              <a:lnSpc>
                <a:spcPct val="107000"/>
              </a:lnSpc>
              <a:buFont typeface="+mj-lt"/>
              <a:buAutoNum type="arabicPeriod"/>
            </a:pPr>
            <a:r>
              <a:rPr lang="fa-IR" dirty="0" smtClean="0">
                <a:cs typeface="B Nazanin" panose="00000400000000000000" pitchFamily="2" charset="-78"/>
              </a:rPr>
              <a:t>اتوماسیون</a:t>
            </a:r>
            <a:endParaRPr lang="en-US" dirty="0" smtClean="0">
              <a:cs typeface="B Nazanin" panose="00000400000000000000" pitchFamily="2" charset="-78"/>
            </a:endParaRPr>
          </a:p>
          <a:p>
            <a:pPr lvl="0" algn="just" rtl="1">
              <a:lnSpc>
                <a:spcPct val="107000"/>
              </a:lnSpc>
              <a:buFont typeface="+mj-lt"/>
              <a:buAutoNum type="arabicPeriod"/>
            </a:pPr>
            <a:endParaRPr lang="en-US" dirty="0">
              <a:cs typeface="B Nazanin" panose="00000400000000000000" pitchFamily="2" charset="-78"/>
            </a:endParaRPr>
          </a:p>
          <a:p>
            <a:pPr lvl="0" algn="just" rtl="1">
              <a:lnSpc>
                <a:spcPct val="107000"/>
              </a:lnSpc>
              <a:buFont typeface="+mj-lt"/>
              <a:buAutoNum type="arabicPeriod"/>
            </a:pPr>
            <a:endParaRPr lang="en-US" dirty="0" smtClean="0">
              <a:cs typeface="B Nazanin" panose="00000400000000000000" pitchFamily="2" charset="-78"/>
            </a:endParaRPr>
          </a:p>
          <a:p>
            <a:pPr lvl="0" algn="just" rtl="1">
              <a:lnSpc>
                <a:spcPct val="107000"/>
              </a:lnSpc>
              <a:buFont typeface="+mj-lt"/>
              <a:buAutoNum type="arabicPeriod"/>
            </a:pPr>
            <a:endParaRPr lang="en-US" dirty="0">
              <a:cs typeface="B Nazanin" panose="00000400000000000000" pitchFamily="2" charset="-78"/>
            </a:endParaRPr>
          </a:p>
          <a:p>
            <a:pPr lvl="0" algn="just" rtl="1">
              <a:lnSpc>
                <a:spcPct val="107000"/>
              </a:lnSpc>
              <a:buFont typeface="+mj-lt"/>
              <a:buAutoNum type="arabicPeriod"/>
            </a:pPr>
            <a:endParaRPr lang="fa-IR" dirty="0" smtClean="0">
              <a:cs typeface="B Nazanin" panose="00000400000000000000" pitchFamily="2" charset="-78"/>
            </a:endParaRPr>
          </a:p>
          <a:p>
            <a:pPr marL="0" indent="0" algn="ctr" rtl="1">
              <a:lnSpc>
                <a:spcPct val="107000"/>
              </a:lnSpc>
              <a:buNone/>
            </a:pPr>
            <a:r>
              <a:rPr lang="en-US" dirty="0">
                <a:cs typeface="B Nazanin" panose="00000400000000000000" pitchFamily="2" charset="-78"/>
                <a:hlinkClick r:id="rId2"/>
              </a:rPr>
              <a:t>http</a:t>
            </a:r>
            <a:r>
              <a:rPr lang="en-US" dirty="0" smtClean="0">
                <a:cs typeface="B Nazanin" panose="00000400000000000000" pitchFamily="2" charset="-78"/>
                <a:hlinkClick r:id="rId2"/>
              </a:rPr>
              <a:t>://www.vizrt.com</a:t>
            </a:r>
            <a:endParaRPr lang="en-US" dirty="0" smtClean="0">
              <a:cs typeface="B Nazanin" panose="00000400000000000000" pitchFamily="2" charset="-78"/>
            </a:endParaRPr>
          </a:p>
          <a:p>
            <a:pPr marL="0" indent="0" algn="ctr" rtl="1">
              <a:lnSpc>
                <a:spcPct val="107000"/>
              </a:lnSpc>
              <a:buNone/>
            </a:pPr>
            <a:endParaRPr lang="en-US" dirty="0">
              <a:latin typeface="Calibri" panose="020F0502020204030204" pitchFamily="34" charset="0"/>
              <a:ea typeface="Calibri" panose="020F0502020204030204" pitchFamily="34" charset="0"/>
              <a:cs typeface="B Nazanin" panose="00000400000000000000" pitchFamily="2" charset="-78"/>
            </a:endParaRPr>
          </a:p>
          <a:p>
            <a:pPr marL="0" lvl="0" indent="0" algn="just" rtl="1">
              <a:lnSpc>
                <a:spcPct val="107000"/>
              </a:lnSpc>
              <a:buNone/>
            </a:pPr>
            <a:endParaRPr lang="en-US" dirty="0" smtClean="0">
              <a:latin typeface="Calibri" panose="020F0502020204030204" pitchFamily="34" charset="0"/>
              <a:ea typeface="Calibri" panose="020F0502020204030204" pitchFamily="34" charset="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8610" y="1853248"/>
            <a:ext cx="6665412" cy="3956709"/>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08527502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Wasp3D</a:t>
            </a:r>
          </a:p>
        </p:txBody>
      </p:sp>
      <p:sp>
        <p:nvSpPr>
          <p:cNvPr id="3" name="Content Placeholder 2"/>
          <p:cNvSpPr>
            <a:spLocks noGrp="1"/>
          </p:cNvSpPr>
          <p:nvPr>
            <p:ph idx="1"/>
          </p:nvPr>
        </p:nvSpPr>
        <p:spPr>
          <a:xfrm>
            <a:off x="646111" y="1398770"/>
            <a:ext cx="10409582" cy="4980927"/>
          </a:xfrm>
        </p:spPr>
        <p:txBody>
          <a:bodyPr>
            <a:normAutofit/>
          </a:bodyPr>
          <a:lstStyle/>
          <a:p>
            <a:pPr algn="just" rtl="1">
              <a:lnSpc>
                <a:spcPct val="107000"/>
              </a:lnSpc>
            </a:pPr>
            <a:r>
              <a:rPr lang="fa-IR" dirty="0">
                <a:cs typeface="B Nazanin" panose="00000400000000000000" pitchFamily="2" charset="-78"/>
              </a:rPr>
              <a:t>متمرکز بر محصولات حوزه تلویزیون، رادیو، برندینگ و تبلیغات، شبکه های ملی و راهکارهای دیجیتال.</a:t>
            </a:r>
          </a:p>
          <a:p>
            <a:pPr algn="just" rtl="1">
              <a:lnSpc>
                <a:spcPct val="107000"/>
              </a:lnSpc>
            </a:pPr>
            <a:r>
              <a:rPr lang="fa-IR" dirty="0">
                <a:cs typeface="B Nazanin" panose="00000400000000000000" pitchFamily="2" charset="-78"/>
              </a:rPr>
              <a:t>تولید کننده محصولات نرم افزار در حوزه مدیریت محتوا، مدیریت پخش و</a:t>
            </a:r>
            <a:r>
              <a:rPr lang="fa-IR" dirty="0" smtClean="0">
                <a:cs typeface="B Nazanin" panose="00000400000000000000" pitchFamily="2" charset="-78"/>
              </a:rPr>
              <a:t>...</a:t>
            </a:r>
            <a:endParaRPr lang="en-US" dirty="0" smtClean="0">
              <a:cs typeface="B Nazanin" panose="00000400000000000000" pitchFamily="2" charset="-78"/>
            </a:endParaRPr>
          </a:p>
          <a:p>
            <a:pPr marL="0" indent="0" algn="ctr">
              <a:lnSpc>
                <a:spcPct val="107000"/>
              </a:lnSpc>
              <a:buNone/>
            </a:pPr>
            <a:r>
              <a:rPr lang="en-US" dirty="0">
                <a:cs typeface="B Nazanin" panose="00000400000000000000" pitchFamily="2" charset="-78"/>
                <a:hlinkClick r:id="rId2"/>
              </a:rPr>
              <a:t>http://</a:t>
            </a:r>
            <a:r>
              <a:rPr lang="en-US" dirty="0" smtClean="0">
                <a:cs typeface="B Nazanin" panose="00000400000000000000" pitchFamily="2" charset="-78"/>
                <a:hlinkClick r:id="rId2"/>
              </a:rPr>
              <a:t>www.wasp</a:t>
            </a:r>
            <a:r>
              <a:rPr lang="fa-IR" dirty="0">
                <a:cs typeface="B Nazanin" panose="00000400000000000000" pitchFamily="2" charset="-78"/>
                <a:hlinkClick r:id="rId2"/>
              </a:rPr>
              <a:t>3</a:t>
            </a:r>
            <a:r>
              <a:rPr lang="en-US" dirty="0">
                <a:cs typeface="B Nazanin" panose="00000400000000000000" pitchFamily="2" charset="-78"/>
                <a:hlinkClick r:id="rId2"/>
              </a:rPr>
              <a:t>d.com</a:t>
            </a:r>
            <a:r>
              <a:rPr lang="fa-IR" dirty="0" smtClean="0">
                <a:cs typeface="B Nazanin" panose="00000400000000000000" pitchFamily="2" charset="-78"/>
                <a:hlinkClick r:id="rId2"/>
              </a:rPr>
              <a:t>/</a:t>
            </a:r>
            <a:endParaRPr lang="en-US" dirty="0" smtClean="0">
              <a:cs typeface="B Nazanin" panose="00000400000000000000" pitchFamily="2" charset="-78"/>
            </a:endParaRPr>
          </a:p>
          <a:p>
            <a:pPr marL="0" indent="0" algn="just" rtl="1">
              <a:lnSpc>
                <a:spcPct val="107000"/>
              </a:lnSpc>
              <a:buNone/>
            </a:pPr>
            <a:endParaRPr lang="fa-IR" dirty="0">
              <a:cs typeface="B Nazanin" panose="00000400000000000000" pitchFamily="2" charset="-78"/>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8939" y="2739937"/>
            <a:ext cx="6277263" cy="369984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6275378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t>Wideorbit</a:t>
            </a:r>
            <a:br>
              <a:rPr lang="en-US" dirty="0"/>
            </a:br>
            <a:endParaRPr lang="en-US" dirty="0"/>
          </a:p>
        </p:txBody>
      </p:sp>
      <p:sp>
        <p:nvSpPr>
          <p:cNvPr id="3" name="Content Placeholder 2"/>
          <p:cNvSpPr>
            <a:spLocks noGrp="1"/>
          </p:cNvSpPr>
          <p:nvPr>
            <p:ph idx="1"/>
          </p:nvPr>
        </p:nvSpPr>
        <p:spPr>
          <a:xfrm>
            <a:off x="646111" y="1398770"/>
            <a:ext cx="10409582" cy="4980927"/>
          </a:xfrm>
        </p:spPr>
        <p:txBody>
          <a:bodyPr>
            <a:normAutofit/>
          </a:bodyPr>
          <a:lstStyle/>
          <a:p>
            <a:pPr marL="0" indent="0" algn="ctr" rtl="1">
              <a:lnSpc>
                <a:spcPct val="107000"/>
              </a:lnSpc>
              <a:buNone/>
            </a:pPr>
            <a:r>
              <a:rPr lang="en-US" sz="1800" dirty="0">
                <a:latin typeface="Calibri" panose="020F0502020204030204" pitchFamily="34" charset="0"/>
                <a:ea typeface="Calibri" panose="020F0502020204030204" pitchFamily="34" charset="0"/>
                <a:cs typeface="B Nazanin" panose="00000400000000000000" pitchFamily="2" charset="-78"/>
                <a:hlinkClick r:id="rId2"/>
              </a:rPr>
              <a:t>https://www.wideorbit.com</a:t>
            </a:r>
            <a:r>
              <a:rPr lang="en-US" sz="1800" dirty="0" smtClean="0">
                <a:latin typeface="Calibri" panose="020F0502020204030204" pitchFamily="34" charset="0"/>
                <a:ea typeface="Calibri" panose="020F0502020204030204" pitchFamily="34" charset="0"/>
                <a:cs typeface="B Nazanin" panose="00000400000000000000" pitchFamily="2" charset="-78"/>
                <a:hlinkClick r:id="rId2"/>
              </a:rPr>
              <a:t>/</a:t>
            </a:r>
            <a:endParaRPr lang="en-US" sz="1800" dirty="0" smtClean="0">
              <a:latin typeface="Calibri" panose="020F0502020204030204" pitchFamily="34" charset="0"/>
              <a:ea typeface="Calibri" panose="020F0502020204030204" pitchFamily="34" charset="0"/>
              <a:cs typeface="B Nazanin" panose="00000400000000000000" pitchFamily="2" charset="-78"/>
            </a:endParaRPr>
          </a:p>
          <a:p>
            <a:pPr marL="0" indent="0" algn="ctr" rtl="1">
              <a:lnSpc>
                <a:spcPct val="107000"/>
              </a:lnSpc>
              <a:buNone/>
            </a:pPr>
            <a:endParaRPr lang="en-US" sz="1800" dirty="0">
              <a:latin typeface="Calibri" panose="020F0502020204030204" pitchFamily="34" charset="0"/>
              <a:ea typeface="Calibri" panose="020F0502020204030204" pitchFamily="34" charset="0"/>
              <a:cs typeface="B Nazanin" panose="00000400000000000000" pitchFamily="2" charset="-78"/>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702" y="1971311"/>
            <a:ext cx="10058400" cy="4610297"/>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3130230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3920" y="2846060"/>
            <a:ext cx="9404723" cy="1400530"/>
          </a:xfrm>
        </p:spPr>
        <p:txBody>
          <a:bodyPr/>
          <a:lstStyle/>
          <a:p>
            <a:pPr algn="ctr" rtl="1"/>
            <a:r>
              <a:rPr lang="fa-IR" sz="8000" dirty="0" smtClean="0">
                <a:cs typeface="B Titr" panose="00000700000000000000" pitchFamily="2" charset="-78"/>
              </a:rPr>
              <a:t>مورد مطالعاتی</a:t>
            </a:r>
            <a:endParaRPr lang="en-US" sz="8000" dirty="0">
              <a:cs typeface="B Titr" panose="00000700000000000000" pitchFamily="2" charset="-78"/>
            </a:endParaRP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70011075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Titr" panose="00000700000000000000" pitchFamily="2" charset="-78"/>
              </a:rPr>
              <a:t>شرکت </a:t>
            </a:r>
            <a:r>
              <a:rPr lang="en-US" dirty="0" smtClean="0">
                <a:cs typeface="B Titr" panose="00000700000000000000" pitchFamily="2" charset="-78"/>
              </a:rPr>
              <a:t>OradTV</a:t>
            </a:r>
            <a:endParaRPr lang="en-US" dirty="0">
              <a:cs typeface="B Titr" panose="00000700000000000000" pitchFamily="2" charset="-78"/>
            </a:endParaRPr>
          </a:p>
        </p:txBody>
      </p:sp>
      <p:sp>
        <p:nvSpPr>
          <p:cNvPr id="3" name="Content Placeholder 2"/>
          <p:cNvSpPr>
            <a:spLocks noGrp="1"/>
          </p:cNvSpPr>
          <p:nvPr>
            <p:ph idx="1"/>
          </p:nvPr>
        </p:nvSpPr>
        <p:spPr>
          <a:xfrm>
            <a:off x="1103312" y="2052919"/>
            <a:ext cx="8946541" cy="3932884"/>
          </a:xfrm>
        </p:spPr>
        <p:txBody>
          <a:bodyPr/>
          <a:lstStyle/>
          <a:p>
            <a:pPr algn="just" rtl="1"/>
            <a:r>
              <a:rPr lang="fa-IR" dirty="0" smtClean="0">
                <a:cs typeface="B Nazanin" panose="00000400000000000000" pitchFamily="2" charset="-78"/>
              </a:rPr>
              <a:t>یک شرکت دانش بنیان اسرائیلی است که دفتر اصلی آن در شهر تل آویو سرزمین های اشغالی است و سال گذشته توسط کمپانی </a:t>
            </a:r>
            <a:r>
              <a:rPr lang="en-US" dirty="0" smtClean="0">
                <a:cs typeface="B Nazanin" panose="00000400000000000000" pitchFamily="2" charset="-78"/>
              </a:rPr>
              <a:t>Avid Media </a:t>
            </a:r>
            <a:r>
              <a:rPr lang="fa-IR" dirty="0" smtClean="0">
                <a:cs typeface="B Nazanin" panose="00000400000000000000" pitchFamily="2" charset="-78"/>
              </a:rPr>
              <a:t> (یک شرکت امریکایی فعال در زمینه برودکست) خریداری شد.</a:t>
            </a:r>
          </a:p>
          <a:p>
            <a:pPr algn="just" rtl="1"/>
            <a:r>
              <a:rPr lang="fa-IR" dirty="0" smtClean="0">
                <a:cs typeface="B Nazanin" panose="00000400000000000000" pitchFamily="2" charset="-78"/>
              </a:rPr>
              <a:t>شرکت </a:t>
            </a:r>
            <a:r>
              <a:rPr lang="en-US" dirty="0" err="1" smtClean="0">
                <a:cs typeface="B Nazanin" panose="00000400000000000000" pitchFamily="2" charset="-78"/>
              </a:rPr>
              <a:t>Orad</a:t>
            </a:r>
            <a:r>
              <a:rPr lang="fa-IR" dirty="0" smtClean="0">
                <a:cs typeface="B Nazanin" panose="00000400000000000000" pitchFamily="2" charset="-78"/>
              </a:rPr>
              <a:t> از شرکت هایی است که هر چند خدمات (اسمبل و راه اندازی) ویدئو سرور نیز ارائه می دهد اما تمامی </a:t>
            </a:r>
            <a:r>
              <a:rPr lang="en-US" dirty="0" smtClean="0">
                <a:cs typeface="B Nazanin" panose="00000400000000000000" pitchFamily="2" charset="-78"/>
              </a:rPr>
              <a:t>Solution</a:t>
            </a:r>
            <a:r>
              <a:rPr lang="fa-IR" dirty="0" smtClean="0">
                <a:cs typeface="B Nazanin" panose="00000400000000000000" pitchFamily="2" charset="-78"/>
              </a:rPr>
              <a:t> های خود را به صورت نرم افزاری ارائه می دهد.</a:t>
            </a:r>
          </a:p>
          <a:p>
            <a:pPr algn="just" rtl="1"/>
            <a:r>
              <a:rPr lang="fa-IR" dirty="0" smtClean="0">
                <a:cs typeface="B Nazanin" panose="00000400000000000000" pitchFamily="2" charset="-78"/>
              </a:rPr>
              <a:t>این شرکت در بیش از 73 شبکه معتبر دنیا از جمله : </a:t>
            </a:r>
            <a:r>
              <a:rPr lang="en-US" dirty="0" smtClean="0">
                <a:cs typeface="B Nazanin" panose="00000400000000000000" pitchFamily="2" charset="-78"/>
              </a:rPr>
              <a:t>CCTV</a:t>
            </a:r>
            <a:r>
              <a:rPr lang="fa-IR" dirty="0" smtClean="0">
                <a:cs typeface="B Nazanin" panose="00000400000000000000" pitchFamily="2" charset="-78"/>
              </a:rPr>
              <a:t> چین، </a:t>
            </a:r>
            <a:r>
              <a:rPr lang="en-US" dirty="0" err="1" smtClean="0">
                <a:cs typeface="B Nazanin" panose="00000400000000000000" pitchFamily="2" charset="-78"/>
              </a:rPr>
              <a:t>Donya</a:t>
            </a:r>
            <a:r>
              <a:rPr lang="en-US" dirty="0" smtClean="0">
                <a:cs typeface="B Nazanin" panose="00000400000000000000" pitchFamily="2" charset="-78"/>
              </a:rPr>
              <a:t> TV</a:t>
            </a:r>
            <a:r>
              <a:rPr lang="fa-IR" dirty="0" smtClean="0">
                <a:cs typeface="B Nazanin" panose="00000400000000000000" pitchFamily="2" charset="-78"/>
              </a:rPr>
              <a:t> پاکستان، </a:t>
            </a:r>
            <a:r>
              <a:rPr lang="en-US" dirty="0" smtClean="0">
                <a:cs typeface="B Nazanin" panose="00000400000000000000" pitchFamily="2" charset="-78"/>
              </a:rPr>
              <a:t>France 24</a:t>
            </a:r>
            <a:r>
              <a:rPr lang="fa-IR" dirty="0" smtClean="0">
                <a:cs typeface="B Nazanin" panose="00000400000000000000" pitchFamily="2" charset="-78"/>
              </a:rPr>
              <a:t> ، تلویزیون های کشورهای ترکیه، فیلیپین، بلژیک، آلمان، دانمارک، اسپانیا، آرژانتین و... اقدام به ارائه خدمات تصویری در زمینه های مختلف از جمله : استودیوهای مجازی، خدمات ورزشی، واقعیت افزوده، استودیوهای خبر و انتخابات می کند.</a:t>
            </a:r>
          </a:p>
          <a:p>
            <a:pPr algn="just" rtl="1"/>
            <a:r>
              <a:rPr lang="fa-IR" dirty="0" smtClean="0">
                <a:cs typeface="B Nazanin" panose="00000400000000000000" pitchFamily="2" charset="-78"/>
              </a:rPr>
              <a:t>ساز و کار ارائه خدمات این شرکت به صورت «سرویس محور» است به این معنی که به هیچ عنوان ابزار را واگذار نمی کند بلکه به ارائه خدمات به شرکت ها و شبکه های متقاضی می پردازد.</a:t>
            </a:r>
            <a:endParaRPr lang="en-US" dirty="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18220529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a:cs typeface="B Nazanin" panose="00000400000000000000" pitchFamily="2" charset="-78"/>
              </a:rPr>
              <a:t>Blend</a:t>
            </a: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en-US" dirty="0">
                <a:cs typeface="B Nazanin" panose="00000400000000000000" pitchFamily="2" charset="-78"/>
              </a:rPr>
              <a:t>Blend</a:t>
            </a:r>
            <a:r>
              <a:rPr lang="fa-IR" dirty="0">
                <a:cs typeface="B Nazanin" panose="00000400000000000000" pitchFamily="2" charset="-78"/>
              </a:rPr>
              <a:t> یک ابزار تخصصی برای ادغام فرایند مدیریت کلیپ با عملیات برندینگ بلادرنگ است که یک ابزار به روز و کم هزینه برای مدیریت چالش های فرایندکاری رسانه های بلادرنگ محسوب می شود.</a:t>
            </a:r>
            <a:endParaRPr lang="en-US" dirty="0">
              <a:cs typeface="B Nazanin" panose="00000400000000000000" pitchFamily="2" charset="-78"/>
            </a:endParaRPr>
          </a:p>
          <a:p>
            <a:pPr algn="just" rtl="1">
              <a:lnSpc>
                <a:spcPct val="107000"/>
              </a:lnSpc>
            </a:pPr>
            <a:r>
              <a:rPr lang="fa-IR" dirty="0">
                <a:cs typeface="B Nazanin" panose="00000400000000000000" pitchFamily="2" charset="-78"/>
              </a:rPr>
              <a:t>این ابزار از دو بخش تشکیل شده است : </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یک ویدئو سرور بر پایه فایل برای ایجاد قابلیت پخش کلیپ برای کاهش میزان خروجی ثابت </a:t>
            </a:r>
            <a:r>
              <a:rPr lang="en-US" dirty="0">
                <a:cs typeface="B Nazanin" panose="00000400000000000000" pitchFamily="2" charset="-78"/>
              </a:rPr>
              <a:t>SDI</a:t>
            </a:r>
            <a:r>
              <a:rPr lang="fa-IR" dirty="0">
                <a:cs typeface="B Nazanin" panose="00000400000000000000" pitchFamily="2" charset="-78"/>
              </a:rPr>
              <a:t>.</a:t>
            </a:r>
            <a:endParaRPr lang="en-US" dirty="0">
              <a:cs typeface="B Nazanin" panose="00000400000000000000" pitchFamily="2" charset="-78"/>
            </a:endParaRPr>
          </a:p>
          <a:p>
            <a:pPr lvl="0" algn="just" rtl="1">
              <a:lnSpc>
                <a:spcPct val="107000"/>
              </a:lnSpc>
              <a:buFont typeface="+mj-lt"/>
              <a:buAutoNum type="arabicPeriod"/>
            </a:pPr>
            <a:r>
              <a:rPr lang="fa-IR" dirty="0">
                <a:cs typeface="B Nazanin" panose="00000400000000000000" pitchFamily="2" charset="-78"/>
              </a:rPr>
              <a:t>جزء دوم یک موتور گرافیکی است که گرافیک های دو بعدی و سه بعدی  را برای تصاویر بلادرنگ تولید می کند و قابلیت ترکیب دو یا چند تصویر زنده را نیز فراهم می کند.</a:t>
            </a:r>
            <a:endParaRPr lang="en-US" dirty="0">
              <a:cs typeface="B Nazanin" panose="00000400000000000000" pitchFamily="2" charset="-78"/>
            </a:endParaRPr>
          </a:p>
          <a:p>
            <a:pPr marL="228600" algn="just" rtl="1">
              <a:lnSpc>
                <a:spcPct val="107000"/>
              </a:lnSpc>
            </a:pPr>
            <a:r>
              <a:rPr lang="fa-IR" dirty="0">
                <a:cs typeface="B Nazanin" panose="00000400000000000000" pitchFamily="2" charset="-78"/>
              </a:rPr>
              <a:t>نکته : این دو ماژول با یک رابط کاربری کنترل می شوند.</a:t>
            </a:r>
            <a:endParaRPr lang="en-US" dirty="0">
              <a:latin typeface="Calibri" panose="020F0502020204030204" pitchFamily="34" charset="0"/>
              <a:ea typeface="Calibri" panose="020F0502020204030204" pitchFamily="34" charset="0"/>
              <a:cs typeface="B Nazanin" panose="00000400000000000000" pitchFamily="2" charset="-78"/>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9793467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a:cs typeface="B Nazanin" panose="00000400000000000000" pitchFamily="2" charset="-78"/>
              </a:rPr>
              <a:t>HDVG</a:t>
            </a: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r" rtl="1">
              <a:lnSpc>
                <a:spcPct val="107000"/>
              </a:lnSpc>
            </a:pPr>
            <a:r>
              <a:rPr lang="fa-IR" dirty="0">
                <a:cs typeface="B Nazanin" panose="00000400000000000000" pitchFamily="2" charset="-78"/>
              </a:rPr>
              <a:t>پلتفرم های رندر گرافیکی ویدئو</a:t>
            </a:r>
            <a:endParaRPr lang="en-US" dirty="0">
              <a:latin typeface="Calibri" panose="020F0502020204030204" pitchFamily="34" charset="0"/>
              <a:ea typeface="Calibri" panose="020F0502020204030204" pitchFamily="34" charset="0"/>
              <a:cs typeface="B Nazanin" panose="00000400000000000000" pitchFamily="2" charset="-78"/>
            </a:endParaRPr>
          </a:p>
        </p:txBody>
      </p:sp>
      <p:sp>
        <p:nvSpPr>
          <p:cNvPr id="7" name="Rectangle 6"/>
          <p:cNvSpPr/>
          <p:nvPr/>
        </p:nvSpPr>
        <p:spPr>
          <a:xfrm>
            <a:off x="92869" y="1853248"/>
            <a:ext cx="11994357" cy="476186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561" y="2253875"/>
            <a:ext cx="6066270" cy="3344074"/>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526" y="2349928"/>
            <a:ext cx="6811619" cy="354079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32189525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sz="4400" dirty="0" err="1">
                <a:cs typeface="B Nazanin" panose="00000400000000000000" pitchFamily="2" charset="-78"/>
              </a:rPr>
              <a:t>iFind</a:t>
            </a:r>
            <a:endParaRPr lang="en-US" dirty="0">
              <a:cs typeface="B Titr" panose="00000700000000000000" pitchFamily="2" charset="-78"/>
            </a:endParaRPr>
          </a:p>
        </p:txBody>
      </p:sp>
      <p:sp>
        <p:nvSpPr>
          <p:cNvPr id="3" name="Content Placeholder 2"/>
          <p:cNvSpPr>
            <a:spLocks noGrp="1"/>
          </p:cNvSpPr>
          <p:nvPr>
            <p:ph idx="1"/>
          </p:nvPr>
        </p:nvSpPr>
        <p:spPr>
          <a:xfrm>
            <a:off x="1104293" y="1356568"/>
            <a:ext cx="8946541" cy="3932884"/>
          </a:xfrm>
        </p:spPr>
        <p:txBody>
          <a:bodyPr/>
          <a:lstStyle/>
          <a:p>
            <a:pPr algn="just" rtl="1">
              <a:lnSpc>
                <a:spcPct val="107000"/>
              </a:lnSpc>
            </a:pPr>
            <a:r>
              <a:rPr lang="fa-IR" dirty="0">
                <a:cs typeface="B Nazanin" panose="00000400000000000000" pitchFamily="2" charset="-78"/>
              </a:rPr>
              <a:t>یک سیستم مدیریت عناصر رسانه (</a:t>
            </a:r>
            <a:r>
              <a:rPr lang="en-US" dirty="0">
                <a:cs typeface="B Nazanin" panose="00000400000000000000" pitchFamily="2" charset="-78"/>
              </a:rPr>
              <a:t>MAM</a:t>
            </a:r>
            <a:r>
              <a:rPr lang="fa-IR" dirty="0">
                <a:cs typeface="B Nazanin" panose="00000400000000000000" pitchFamily="2" charset="-78"/>
              </a:rPr>
              <a:t>) پیچیده کم هزینه با قابلیت های توسعه چذیر در حوزه تکنولوژی های </a:t>
            </a:r>
            <a:r>
              <a:rPr lang="en-US" dirty="0">
                <a:cs typeface="B Nazanin" panose="00000400000000000000" pitchFamily="2" charset="-78"/>
              </a:rPr>
              <a:t>IT </a:t>
            </a:r>
            <a:r>
              <a:rPr lang="fa-IR" dirty="0">
                <a:cs typeface="B Nazanin" panose="00000400000000000000" pitchFamily="2" charset="-78"/>
              </a:rPr>
              <a:t>است که این نرم افزار مجموعه ای از امکانات با رابط کاربری سهل الوصول  بوده که به کاربر توانایی مدیریت رسانه یک سرور و آرشیو کامل را از یک مرورگر وب می دهد.</a:t>
            </a:r>
            <a:endParaRPr lang="en-US" dirty="0">
              <a:latin typeface="Calibri" panose="020F0502020204030204" pitchFamily="34" charset="0"/>
              <a:ea typeface="Calibri" panose="020F0502020204030204" pitchFamily="34" charset="0"/>
              <a:cs typeface="B Nazanin" panose="00000400000000000000" pitchFamily="2" charset="-78"/>
            </a:endParaRPr>
          </a:p>
        </p:txBody>
      </p:sp>
      <p:sp>
        <p:nvSpPr>
          <p:cNvPr id="5" name="Rectangle 4"/>
          <p:cNvSpPr/>
          <p:nvPr/>
        </p:nvSpPr>
        <p:spPr>
          <a:xfrm>
            <a:off x="85724" y="2536031"/>
            <a:ext cx="12037219" cy="42505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1825055" y="2707359"/>
            <a:ext cx="7462151" cy="390787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9242" y="4055587"/>
            <a:ext cx="2169477" cy="2433000"/>
          </a:xfrm>
          <a:prstGeom prst="rect">
            <a:avLst/>
          </a:prstGeom>
        </p:spPr>
      </p:pic>
    </p:spTree>
    <p:extLst>
      <p:ext uri="{BB962C8B-B14F-4D97-AF65-F5344CB8AC3E}">
        <p14:creationId xmlns:p14="http://schemas.microsoft.com/office/powerpoint/2010/main" val="209611143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3790</TotalTime>
  <Words>8151</Words>
  <Application>Microsoft Office PowerPoint</Application>
  <PresentationFormat>Widescreen</PresentationFormat>
  <Paragraphs>1398</Paragraphs>
  <Slides>148</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148</vt:i4>
      </vt:variant>
    </vt:vector>
  </HeadingPairs>
  <TitlesOfParts>
    <vt:vector size="158" baseType="lpstr">
      <vt:lpstr>Arial</vt:lpstr>
      <vt:lpstr>B Nazanin</vt:lpstr>
      <vt:lpstr>B Titr</vt:lpstr>
      <vt:lpstr>Britannic Bold</vt:lpstr>
      <vt:lpstr>Calibri</vt:lpstr>
      <vt:lpstr>Century Gothic</vt:lpstr>
      <vt:lpstr>Times New Roman</vt:lpstr>
      <vt:lpstr>Wingdings</vt:lpstr>
      <vt:lpstr>Wingdings 3</vt:lpstr>
      <vt:lpstr>Ion</vt:lpstr>
      <vt:lpstr>بسم الله الرحمن الرحیم</vt:lpstr>
      <vt:lpstr>مقدمه</vt:lpstr>
      <vt:lpstr>فهرست</vt:lpstr>
      <vt:lpstr>PowerPoint Presentation</vt:lpstr>
      <vt:lpstr>PowerPoint Presentation</vt:lpstr>
      <vt:lpstr>Broadcast TV - Terrestrial TV </vt:lpstr>
      <vt:lpstr>Cable TV</vt:lpstr>
      <vt:lpstr>Satellite TV</vt:lpstr>
      <vt:lpstr>Analog VS Digital</vt:lpstr>
      <vt:lpstr>PowerPoint Presentation</vt:lpstr>
      <vt:lpstr>PowerPoint Presentation</vt:lpstr>
      <vt:lpstr>PowerPoint Presentation</vt:lpstr>
      <vt:lpstr>IPTV</vt:lpstr>
      <vt:lpstr>IPTV</vt:lpstr>
      <vt:lpstr>IPTV</vt:lpstr>
      <vt:lpstr>اهمیت و کاربردهای IPTV</vt:lpstr>
      <vt:lpstr>نکته مهم : IPTV با تلویزیون اینترنتی تفاوت دارد و نباید با تلویزیون اینترنتی و همچنین OTTT تداخل پیدا کند.</vt:lpstr>
      <vt:lpstr>PowerPoint Presentation</vt:lpstr>
      <vt:lpstr>OTT</vt:lpstr>
      <vt:lpstr>OTT</vt:lpstr>
      <vt:lpstr>OTT</vt:lpstr>
      <vt:lpstr>PowerPoint Presentation</vt:lpstr>
      <vt:lpstr>جمع بندی شیوه های پخش</vt:lpstr>
      <vt:lpstr>جمع بندی رزولیشن تصویر</vt:lpstr>
      <vt:lpstr>جمع بندی شیوه های نمایش</vt:lpstr>
      <vt:lpstr>PowerPoint Presentation</vt:lpstr>
      <vt:lpstr>آینده تلویزیون</vt:lpstr>
      <vt:lpstr>تلویزیون در 2020</vt:lpstr>
      <vt:lpstr>Connected TV</vt:lpstr>
      <vt:lpstr>Connected TV</vt:lpstr>
      <vt:lpstr>Social TV</vt:lpstr>
      <vt:lpstr>Social TV</vt:lpstr>
      <vt:lpstr>Immersive TV</vt:lpstr>
      <vt:lpstr>Mobile TV</vt:lpstr>
      <vt:lpstr>Mobile TV</vt:lpstr>
      <vt:lpstr>Service TV</vt:lpstr>
      <vt:lpstr>Personal TV</vt:lpstr>
      <vt:lpstr>Personal TV</vt:lpstr>
      <vt:lpstr>VR TV</vt:lpstr>
      <vt:lpstr>PowerPoint Presentation</vt:lpstr>
      <vt:lpstr>پلتفرم های سخت افزاری تلویزیون</vt:lpstr>
      <vt:lpstr>PowerPoint Presentation</vt:lpstr>
      <vt:lpstr>خدمات Broadcast و Broadband</vt:lpstr>
      <vt:lpstr>افول Broadcast</vt:lpstr>
      <vt:lpstr>ظهور Broadband</vt:lpstr>
      <vt:lpstr>ویژگی های Broadband</vt:lpstr>
      <vt:lpstr>برودباند بر اساس ویژگی های ذاتی</vt:lpstr>
      <vt:lpstr>اجزاء فنی یک سسیستم برودباند</vt:lpstr>
      <vt:lpstr>PowerPoint Presentation</vt:lpstr>
      <vt:lpstr>خدمات Playout</vt:lpstr>
      <vt:lpstr>خدمات Asset Management</vt:lpstr>
      <vt:lpstr>خدمات  ورزشی</vt:lpstr>
      <vt:lpstr>استودیوهای مجازی</vt:lpstr>
      <vt:lpstr>Power Wall</vt:lpstr>
      <vt:lpstr>سیستم کنترل استودیو</vt:lpstr>
      <vt:lpstr>واقعیت افزوده</vt:lpstr>
      <vt:lpstr>اتوماسیون تولید</vt:lpstr>
      <vt:lpstr>تبلیغات مجازی</vt:lpstr>
      <vt:lpstr>آنالیزهای ورزشی</vt:lpstr>
      <vt:lpstr>تولید خودکار مدل سه بعدی</vt:lpstr>
      <vt:lpstr>خدمات مسیریابی ، نقشه و ترافیک</vt:lpstr>
      <vt:lpstr>خدمات هواشناسی</vt:lpstr>
      <vt:lpstr>بازی های تلویزیونی</vt:lpstr>
      <vt:lpstr>تولید و پخش 360</vt:lpstr>
      <vt:lpstr>تولید و پخش آناگلیف</vt:lpstr>
      <vt:lpstr>شرکت های فعال</vt:lpstr>
      <vt:lpstr>شرکت های فعال حوزه Broadband</vt:lpstr>
      <vt:lpstr>AJA</vt:lpstr>
      <vt:lpstr>AP ENPS </vt:lpstr>
      <vt:lpstr>AVID</vt:lpstr>
      <vt:lpstr>BlackMagicDesign</vt:lpstr>
      <vt:lpstr>Bluefish444 </vt:lpstr>
      <vt:lpstr>BrandMagic</vt:lpstr>
      <vt:lpstr>ChyronHego</vt:lpstr>
      <vt:lpstr>DeltaCast</vt:lpstr>
      <vt:lpstr>EVS</vt:lpstr>
      <vt:lpstr>Grass Valley </vt:lpstr>
      <vt:lpstr>GSoft</vt:lpstr>
      <vt:lpstr>Harmonic </vt:lpstr>
      <vt:lpstr>Imagina</vt:lpstr>
      <vt:lpstr>MediaPro</vt:lpstr>
      <vt:lpstr>Nevion</vt:lpstr>
      <vt:lpstr>Opta</vt:lpstr>
      <vt:lpstr>OradTV</vt:lpstr>
      <vt:lpstr>Phoenix7  </vt:lpstr>
      <vt:lpstr>RedBee  </vt:lpstr>
      <vt:lpstr>Ross  </vt:lpstr>
      <vt:lpstr>Snell Advanced Media   </vt:lpstr>
      <vt:lpstr>Stats</vt:lpstr>
      <vt:lpstr>UnicTecnic</vt:lpstr>
      <vt:lpstr>Video Observer</vt:lpstr>
      <vt:lpstr>Vizrt</vt:lpstr>
      <vt:lpstr>Wasp3D</vt:lpstr>
      <vt:lpstr>Wideorbit </vt:lpstr>
      <vt:lpstr>مورد مطالعاتی</vt:lpstr>
      <vt:lpstr>شرکت OradTV</vt:lpstr>
      <vt:lpstr>Blend</vt:lpstr>
      <vt:lpstr>HDVG</vt:lpstr>
      <vt:lpstr>iFind</vt:lpstr>
      <vt:lpstr>Invictus</vt:lpstr>
      <vt:lpstr>Morpho</vt:lpstr>
      <vt:lpstr>MVP</vt:lpstr>
      <vt:lpstr>Playmaker</vt:lpstr>
      <vt:lpstr>PowerWall </vt:lpstr>
      <vt:lpstr>ProSet</vt:lpstr>
      <vt:lpstr>Radio TV </vt:lpstr>
      <vt:lpstr>TD Control</vt:lpstr>
      <vt:lpstr>Track Vision</vt:lpstr>
      <vt:lpstr>Virtual Studio In a Box</vt:lpstr>
      <vt:lpstr>World Mapper</vt:lpstr>
      <vt:lpstr>3DWeather</vt:lpstr>
      <vt:lpstr>4Designer</vt:lpstr>
      <vt:lpstr>ADVision </vt:lpstr>
      <vt:lpstr>BlueSet </vt:lpstr>
      <vt:lpstr>Interact </vt:lpstr>
      <vt:lpstr>ProServe </vt:lpstr>
      <vt:lpstr>RealSet </vt:lpstr>
      <vt:lpstr>3D Play  </vt:lpstr>
      <vt:lpstr>3D Replay</vt:lpstr>
      <vt:lpstr>3D Stereo Graphics</vt:lpstr>
      <vt:lpstr>PowerPlay</vt:lpstr>
      <vt:lpstr>Maestro</vt:lpstr>
      <vt:lpstr>TrackVision</vt:lpstr>
      <vt:lpstr>مروری بر مهمترین پلتفرم های تلویزیون اینترنتی دنیا</vt:lpstr>
      <vt:lpstr>PowerPoint Presentation</vt:lpstr>
      <vt:lpstr>PowerPoint Presentation</vt:lpstr>
      <vt:lpstr>PowerPoint Presentation</vt:lpstr>
      <vt:lpstr>PowerPoint Presentation</vt:lpstr>
      <vt:lpstr>تلویزیون های اینترنتی دنیا</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شرکت ها و مجموعه های فعال</vt:lpstr>
      <vt:lpstr>تلویزیون های اینترنتی ایرانی</vt:lpstr>
      <vt:lpstr>مهمترین مجموعه های فعال ایرانی</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بسم الله الرحمن الرحیم</dc:title>
  <dc:creator>Mehrdad</dc:creator>
  <cp:lastModifiedBy>مهرداد رشیدیان</cp:lastModifiedBy>
  <cp:revision>302</cp:revision>
  <dcterms:created xsi:type="dcterms:W3CDTF">2017-07-19T08:02:55Z</dcterms:created>
  <dcterms:modified xsi:type="dcterms:W3CDTF">2018-04-29T19:18:46Z</dcterms:modified>
</cp:coreProperties>
</file>